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sldIdLst>
    <p:sldId id="256" r:id="rId3"/>
    <p:sldId id="260" r:id="rId4"/>
    <p:sldId id="263" r:id="rId5"/>
    <p:sldId id="266" r:id="rId6"/>
    <p:sldId id="274" r:id="rId7"/>
    <p:sldId id="264" r:id="rId8"/>
    <p:sldId id="267" r:id="rId9"/>
    <p:sldId id="268" r:id="rId10"/>
    <p:sldId id="275" r:id="rId11"/>
    <p:sldId id="272" r:id="rId12"/>
    <p:sldId id="276" r:id="rId13"/>
    <p:sldId id="277" r:id="rId14"/>
    <p:sldId id="278" r:id="rId15"/>
    <p:sldId id="279" r:id="rId16"/>
    <p:sldId id="280" r:id="rId17"/>
    <p:sldId id="281" r:id="rId18"/>
    <p:sldId id="270" r:id="rId19"/>
    <p:sldId id="259" r:id="rId20"/>
    <p:sldId id="282" r:id="rId21"/>
    <p:sldId id="283" r:id="rId22"/>
    <p:sldId id="284"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3E8AD-8295-4527-8321-66C66E1E9879}"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A46F4604-F6B5-4936-BDB6-56AD179F4C92}">
      <dgm:prSet/>
      <dgm:spPr/>
      <dgm:t>
        <a:bodyPr/>
        <a:lstStyle/>
        <a:p>
          <a:r>
            <a:rPr lang="en-US"/>
            <a:t>Less restrictive than a guardianship.  </a:t>
          </a:r>
        </a:p>
      </dgm:t>
    </dgm:pt>
    <dgm:pt modelId="{3181529E-25FA-4779-B568-1E4EFAAFFC31}" type="parTrans" cxnId="{C9BA3461-67D9-4E1A-B7EE-E57E14F5D399}">
      <dgm:prSet/>
      <dgm:spPr/>
      <dgm:t>
        <a:bodyPr/>
        <a:lstStyle/>
        <a:p>
          <a:endParaRPr lang="en-US"/>
        </a:p>
      </dgm:t>
    </dgm:pt>
    <dgm:pt modelId="{2C88F63F-125F-4A5E-B87B-341DC2249432}" type="sibTrans" cxnId="{C9BA3461-67D9-4E1A-B7EE-E57E14F5D399}">
      <dgm:prSet/>
      <dgm:spPr/>
      <dgm:t>
        <a:bodyPr/>
        <a:lstStyle/>
        <a:p>
          <a:endParaRPr lang="en-US"/>
        </a:p>
      </dgm:t>
    </dgm:pt>
    <dgm:pt modelId="{48C3E0A6-324F-4C55-A79A-398C879EDD18}">
      <dgm:prSet/>
      <dgm:spPr/>
      <dgm:t>
        <a:bodyPr/>
        <a:lstStyle/>
        <a:p>
          <a:r>
            <a:rPr lang="en-US" dirty="0"/>
            <a:t>Requires no court process.  </a:t>
          </a:r>
        </a:p>
      </dgm:t>
    </dgm:pt>
    <dgm:pt modelId="{F0475456-D0DD-41F4-AAB7-21611F13AA5E}" type="parTrans" cxnId="{7E700BDB-FC35-4E3C-A2A8-86D4BC296EC8}">
      <dgm:prSet/>
      <dgm:spPr/>
      <dgm:t>
        <a:bodyPr/>
        <a:lstStyle/>
        <a:p>
          <a:endParaRPr lang="en-US"/>
        </a:p>
      </dgm:t>
    </dgm:pt>
    <dgm:pt modelId="{9950E002-6352-4EF0-AF95-AA6955B06EF1}" type="sibTrans" cxnId="{7E700BDB-FC35-4E3C-A2A8-86D4BC296EC8}">
      <dgm:prSet/>
      <dgm:spPr/>
      <dgm:t>
        <a:bodyPr/>
        <a:lstStyle/>
        <a:p>
          <a:endParaRPr lang="en-US"/>
        </a:p>
      </dgm:t>
    </dgm:pt>
    <dgm:pt modelId="{4D26F137-99F1-44E2-A9C9-18C4482D7CD6}">
      <dgm:prSet custT="1"/>
      <dgm:spPr/>
      <dgm:t>
        <a:bodyPr/>
        <a:lstStyle/>
        <a:p>
          <a:r>
            <a:rPr lang="en-US" sz="2000" b="1" dirty="0"/>
            <a:t>The person must have capacity to sign the document.</a:t>
          </a:r>
        </a:p>
      </dgm:t>
    </dgm:pt>
    <dgm:pt modelId="{C2A1A5D4-1BF8-4E72-ACE9-C783F7EA78EB}" type="parTrans" cxnId="{990B3DDA-9326-410B-91EF-23CF71EC691E}">
      <dgm:prSet/>
      <dgm:spPr/>
      <dgm:t>
        <a:bodyPr/>
        <a:lstStyle/>
        <a:p>
          <a:endParaRPr lang="en-US"/>
        </a:p>
      </dgm:t>
    </dgm:pt>
    <dgm:pt modelId="{484E39A3-FC00-48DC-B4DD-DBE04D99362E}" type="sibTrans" cxnId="{990B3DDA-9326-410B-91EF-23CF71EC691E}">
      <dgm:prSet/>
      <dgm:spPr/>
      <dgm:t>
        <a:bodyPr/>
        <a:lstStyle/>
        <a:p>
          <a:endParaRPr lang="en-US"/>
        </a:p>
      </dgm:t>
    </dgm:pt>
    <dgm:pt modelId="{7AC91ED9-1B18-4C60-BCC7-CB6D8F6B57E4}">
      <dgm:prSet custT="1"/>
      <dgm:spPr/>
      <dgm:t>
        <a:bodyPr/>
        <a:lstStyle/>
        <a:p>
          <a:r>
            <a:rPr lang="en-US" sz="2000" b="1" dirty="0"/>
            <a:t>Revocable, so it can be undone at any time.</a:t>
          </a:r>
        </a:p>
      </dgm:t>
    </dgm:pt>
    <dgm:pt modelId="{610AC7BD-ED84-47D1-AEC6-BBA78984D38C}" type="parTrans" cxnId="{9308148E-869B-47C9-87D6-76F20266E666}">
      <dgm:prSet/>
      <dgm:spPr/>
      <dgm:t>
        <a:bodyPr/>
        <a:lstStyle/>
        <a:p>
          <a:endParaRPr lang="en-US"/>
        </a:p>
      </dgm:t>
    </dgm:pt>
    <dgm:pt modelId="{033F4755-7D9C-4B5D-A0B3-3CD6760515DF}" type="sibTrans" cxnId="{9308148E-869B-47C9-87D6-76F20266E666}">
      <dgm:prSet/>
      <dgm:spPr/>
      <dgm:t>
        <a:bodyPr/>
        <a:lstStyle/>
        <a:p>
          <a:endParaRPr lang="en-US"/>
        </a:p>
      </dgm:t>
    </dgm:pt>
    <dgm:pt modelId="{3B4DE874-878E-4E90-A666-F7664725A195}">
      <dgm:prSet custT="1"/>
      <dgm:spPr/>
      <dgm:t>
        <a:bodyPr/>
        <a:lstStyle/>
        <a:p>
          <a:r>
            <a:rPr lang="en-US" sz="1800" b="1" dirty="0"/>
            <a:t>Doesn’t allow contracts to be voided or decisions to be overridden</a:t>
          </a:r>
          <a:r>
            <a:rPr lang="en-US" sz="1800" dirty="0"/>
            <a:t>.</a:t>
          </a:r>
        </a:p>
      </dgm:t>
    </dgm:pt>
    <dgm:pt modelId="{838E0BE6-1E7F-42CE-AC0A-0F20136BBEBC}" type="parTrans" cxnId="{1E98D7A2-1858-4445-B245-B204310AB1E6}">
      <dgm:prSet/>
      <dgm:spPr/>
      <dgm:t>
        <a:bodyPr/>
        <a:lstStyle/>
        <a:p>
          <a:endParaRPr lang="en-US"/>
        </a:p>
      </dgm:t>
    </dgm:pt>
    <dgm:pt modelId="{97BA1BDA-F81E-4F7A-B898-872A15960AD6}" type="sibTrans" cxnId="{1E98D7A2-1858-4445-B245-B204310AB1E6}">
      <dgm:prSet/>
      <dgm:spPr/>
      <dgm:t>
        <a:bodyPr/>
        <a:lstStyle/>
        <a:p>
          <a:endParaRPr lang="en-US"/>
        </a:p>
      </dgm:t>
    </dgm:pt>
    <dgm:pt modelId="{669DE283-295C-4444-886A-A07DAC893446}" type="pres">
      <dgm:prSet presAssocID="{F943E8AD-8295-4527-8321-66C66E1E9879}" presName="Name0" presStyleCnt="0">
        <dgm:presLayoutVars>
          <dgm:dir/>
          <dgm:animLvl val="lvl"/>
          <dgm:resizeHandles val="exact"/>
        </dgm:presLayoutVars>
      </dgm:prSet>
      <dgm:spPr/>
    </dgm:pt>
    <dgm:pt modelId="{ACBF0434-7B2E-4651-BAD4-9E475F89605D}" type="pres">
      <dgm:prSet presAssocID="{48C3E0A6-324F-4C55-A79A-398C879EDD18}" presName="boxAndChildren" presStyleCnt="0"/>
      <dgm:spPr/>
    </dgm:pt>
    <dgm:pt modelId="{522CD2BE-4987-480E-B9A7-0415E8BD8720}" type="pres">
      <dgm:prSet presAssocID="{48C3E0A6-324F-4C55-A79A-398C879EDD18}" presName="parentTextBox" presStyleLbl="node1" presStyleIdx="0" presStyleCnt="2"/>
      <dgm:spPr/>
    </dgm:pt>
    <dgm:pt modelId="{7C3162EF-6238-4F8C-AD59-4016221967EF}" type="pres">
      <dgm:prSet presAssocID="{48C3E0A6-324F-4C55-A79A-398C879EDD18}" presName="entireBox" presStyleLbl="node1" presStyleIdx="0" presStyleCnt="2"/>
      <dgm:spPr/>
    </dgm:pt>
    <dgm:pt modelId="{2B6AC4E1-BFC3-4DEA-A562-497D49B18F6F}" type="pres">
      <dgm:prSet presAssocID="{48C3E0A6-324F-4C55-A79A-398C879EDD18}" presName="descendantBox" presStyleCnt="0"/>
      <dgm:spPr/>
    </dgm:pt>
    <dgm:pt modelId="{401D8F53-21C7-46F7-AD0B-693D3EB1FB2D}" type="pres">
      <dgm:prSet presAssocID="{4D26F137-99F1-44E2-A9C9-18C4482D7CD6}" presName="childTextBox" presStyleLbl="fgAccFollowNode1" presStyleIdx="0" presStyleCnt="3">
        <dgm:presLayoutVars>
          <dgm:bulletEnabled val="1"/>
        </dgm:presLayoutVars>
      </dgm:prSet>
      <dgm:spPr/>
    </dgm:pt>
    <dgm:pt modelId="{6C106886-8D75-4DBF-B3E7-8B3FB6B45110}" type="pres">
      <dgm:prSet presAssocID="{7AC91ED9-1B18-4C60-BCC7-CB6D8F6B57E4}" presName="childTextBox" presStyleLbl="fgAccFollowNode1" presStyleIdx="1" presStyleCnt="3">
        <dgm:presLayoutVars>
          <dgm:bulletEnabled val="1"/>
        </dgm:presLayoutVars>
      </dgm:prSet>
      <dgm:spPr/>
    </dgm:pt>
    <dgm:pt modelId="{7A388852-AFB4-4008-845F-96510F786AA8}" type="pres">
      <dgm:prSet presAssocID="{3B4DE874-878E-4E90-A666-F7664725A195}" presName="childTextBox" presStyleLbl="fgAccFollowNode1" presStyleIdx="2" presStyleCnt="3">
        <dgm:presLayoutVars>
          <dgm:bulletEnabled val="1"/>
        </dgm:presLayoutVars>
      </dgm:prSet>
      <dgm:spPr/>
    </dgm:pt>
    <dgm:pt modelId="{8372080C-B324-45AB-8428-87CF4FB9F5A3}" type="pres">
      <dgm:prSet presAssocID="{2C88F63F-125F-4A5E-B87B-341DC2249432}" presName="sp" presStyleCnt="0"/>
      <dgm:spPr/>
    </dgm:pt>
    <dgm:pt modelId="{AEC31EB0-A52C-4756-8B8B-6369E0C89EE6}" type="pres">
      <dgm:prSet presAssocID="{A46F4604-F6B5-4936-BDB6-56AD179F4C92}" presName="arrowAndChildren" presStyleCnt="0"/>
      <dgm:spPr/>
    </dgm:pt>
    <dgm:pt modelId="{4D96E11A-A84D-4CDB-B966-20BD3FD3D156}" type="pres">
      <dgm:prSet presAssocID="{A46F4604-F6B5-4936-BDB6-56AD179F4C92}" presName="parentTextArrow" presStyleLbl="node1" presStyleIdx="1" presStyleCnt="2"/>
      <dgm:spPr/>
    </dgm:pt>
  </dgm:ptLst>
  <dgm:cxnLst>
    <dgm:cxn modelId="{00E96E09-E069-40B1-9DED-12C624DC94B2}" type="presOf" srcId="{3B4DE874-878E-4E90-A666-F7664725A195}" destId="{7A388852-AFB4-4008-845F-96510F786AA8}" srcOrd="0" destOrd="0" presId="urn:microsoft.com/office/officeart/2005/8/layout/process4"/>
    <dgm:cxn modelId="{A77F3A34-8B30-45C4-B2E1-C1037EFBCF03}" type="presOf" srcId="{4D26F137-99F1-44E2-A9C9-18C4482D7CD6}" destId="{401D8F53-21C7-46F7-AD0B-693D3EB1FB2D}" srcOrd="0" destOrd="0" presId="urn:microsoft.com/office/officeart/2005/8/layout/process4"/>
    <dgm:cxn modelId="{C9BA3461-67D9-4E1A-B7EE-E57E14F5D399}" srcId="{F943E8AD-8295-4527-8321-66C66E1E9879}" destId="{A46F4604-F6B5-4936-BDB6-56AD179F4C92}" srcOrd="0" destOrd="0" parTransId="{3181529E-25FA-4779-B568-1E4EFAAFFC31}" sibTransId="{2C88F63F-125F-4A5E-B87B-341DC2249432}"/>
    <dgm:cxn modelId="{822ACC57-D2AB-4591-AC95-4B6A411E2778}" type="presOf" srcId="{A46F4604-F6B5-4936-BDB6-56AD179F4C92}" destId="{4D96E11A-A84D-4CDB-B966-20BD3FD3D156}" srcOrd="0" destOrd="0" presId="urn:microsoft.com/office/officeart/2005/8/layout/process4"/>
    <dgm:cxn modelId="{F8DB5058-7F5F-48D2-AD37-EE8370BE8142}" type="presOf" srcId="{48C3E0A6-324F-4C55-A79A-398C879EDD18}" destId="{7C3162EF-6238-4F8C-AD59-4016221967EF}" srcOrd="1" destOrd="0" presId="urn:microsoft.com/office/officeart/2005/8/layout/process4"/>
    <dgm:cxn modelId="{B3835A7B-D75E-4772-B446-CB256C08C3C4}" type="presOf" srcId="{F943E8AD-8295-4527-8321-66C66E1E9879}" destId="{669DE283-295C-4444-886A-A07DAC893446}" srcOrd="0" destOrd="0" presId="urn:microsoft.com/office/officeart/2005/8/layout/process4"/>
    <dgm:cxn modelId="{14259D7F-40E0-472D-9F1B-FB60E920ACF6}" type="presOf" srcId="{7AC91ED9-1B18-4C60-BCC7-CB6D8F6B57E4}" destId="{6C106886-8D75-4DBF-B3E7-8B3FB6B45110}" srcOrd="0" destOrd="0" presId="urn:microsoft.com/office/officeart/2005/8/layout/process4"/>
    <dgm:cxn modelId="{9308148E-869B-47C9-87D6-76F20266E666}" srcId="{48C3E0A6-324F-4C55-A79A-398C879EDD18}" destId="{7AC91ED9-1B18-4C60-BCC7-CB6D8F6B57E4}" srcOrd="1" destOrd="0" parTransId="{610AC7BD-ED84-47D1-AEC6-BBA78984D38C}" sibTransId="{033F4755-7D9C-4B5D-A0B3-3CD6760515DF}"/>
    <dgm:cxn modelId="{1E98D7A2-1858-4445-B245-B204310AB1E6}" srcId="{48C3E0A6-324F-4C55-A79A-398C879EDD18}" destId="{3B4DE874-878E-4E90-A666-F7664725A195}" srcOrd="2" destOrd="0" parTransId="{838E0BE6-1E7F-42CE-AC0A-0F20136BBEBC}" sibTransId="{97BA1BDA-F81E-4F7A-B898-872A15960AD6}"/>
    <dgm:cxn modelId="{6717CABC-3987-4A19-BE1D-44ED0F91FEA1}" type="presOf" srcId="{48C3E0A6-324F-4C55-A79A-398C879EDD18}" destId="{522CD2BE-4987-480E-B9A7-0415E8BD8720}" srcOrd="0" destOrd="0" presId="urn:microsoft.com/office/officeart/2005/8/layout/process4"/>
    <dgm:cxn modelId="{990B3DDA-9326-410B-91EF-23CF71EC691E}" srcId="{48C3E0A6-324F-4C55-A79A-398C879EDD18}" destId="{4D26F137-99F1-44E2-A9C9-18C4482D7CD6}" srcOrd="0" destOrd="0" parTransId="{C2A1A5D4-1BF8-4E72-ACE9-C783F7EA78EB}" sibTransId="{484E39A3-FC00-48DC-B4DD-DBE04D99362E}"/>
    <dgm:cxn modelId="{7E700BDB-FC35-4E3C-A2A8-86D4BC296EC8}" srcId="{F943E8AD-8295-4527-8321-66C66E1E9879}" destId="{48C3E0A6-324F-4C55-A79A-398C879EDD18}" srcOrd="1" destOrd="0" parTransId="{F0475456-D0DD-41F4-AAB7-21611F13AA5E}" sibTransId="{9950E002-6352-4EF0-AF95-AA6955B06EF1}"/>
    <dgm:cxn modelId="{882E6CA7-7B73-4762-9648-0EEF8D0528E7}" type="presParOf" srcId="{669DE283-295C-4444-886A-A07DAC893446}" destId="{ACBF0434-7B2E-4651-BAD4-9E475F89605D}" srcOrd="0" destOrd="0" presId="urn:microsoft.com/office/officeart/2005/8/layout/process4"/>
    <dgm:cxn modelId="{3F6077DA-54EB-4D81-8C6A-F8AD3D5E3091}" type="presParOf" srcId="{ACBF0434-7B2E-4651-BAD4-9E475F89605D}" destId="{522CD2BE-4987-480E-B9A7-0415E8BD8720}" srcOrd="0" destOrd="0" presId="urn:microsoft.com/office/officeart/2005/8/layout/process4"/>
    <dgm:cxn modelId="{5CEBC8CB-EA29-4599-8C56-7A1B58AEA7A4}" type="presParOf" srcId="{ACBF0434-7B2E-4651-BAD4-9E475F89605D}" destId="{7C3162EF-6238-4F8C-AD59-4016221967EF}" srcOrd="1" destOrd="0" presId="urn:microsoft.com/office/officeart/2005/8/layout/process4"/>
    <dgm:cxn modelId="{BFED1B26-F46B-4398-941D-21FAA46D6483}" type="presParOf" srcId="{ACBF0434-7B2E-4651-BAD4-9E475F89605D}" destId="{2B6AC4E1-BFC3-4DEA-A562-497D49B18F6F}" srcOrd="2" destOrd="0" presId="urn:microsoft.com/office/officeart/2005/8/layout/process4"/>
    <dgm:cxn modelId="{DF7775C5-59B6-4D42-98AD-A41AC8F644FF}" type="presParOf" srcId="{2B6AC4E1-BFC3-4DEA-A562-497D49B18F6F}" destId="{401D8F53-21C7-46F7-AD0B-693D3EB1FB2D}" srcOrd="0" destOrd="0" presId="urn:microsoft.com/office/officeart/2005/8/layout/process4"/>
    <dgm:cxn modelId="{9F0ABCF1-A6B2-4202-A780-9F0A6FC9CD81}" type="presParOf" srcId="{2B6AC4E1-BFC3-4DEA-A562-497D49B18F6F}" destId="{6C106886-8D75-4DBF-B3E7-8B3FB6B45110}" srcOrd="1" destOrd="0" presId="urn:microsoft.com/office/officeart/2005/8/layout/process4"/>
    <dgm:cxn modelId="{73B96FA0-CF4C-477F-8B02-55C407F985F0}" type="presParOf" srcId="{2B6AC4E1-BFC3-4DEA-A562-497D49B18F6F}" destId="{7A388852-AFB4-4008-845F-96510F786AA8}" srcOrd="2" destOrd="0" presId="urn:microsoft.com/office/officeart/2005/8/layout/process4"/>
    <dgm:cxn modelId="{59114853-E1C0-455C-A2D9-21829787B2C9}" type="presParOf" srcId="{669DE283-295C-4444-886A-A07DAC893446}" destId="{8372080C-B324-45AB-8428-87CF4FB9F5A3}" srcOrd="1" destOrd="0" presId="urn:microsoft.com/office/officeart/2005/8/layout/process4"/>
    <dgm:cxn modelId="{C6E57BAD-5514-4ACB-B89D-838AE979328E}" type="presParOf" srcId="{669DE283-295C-4444-886A-A07DAC893446}" destId="{AEC31EB0-A52C-4756-8B8B-6369E0C89EE6}" srcOrd="2" destOrd="0" presId="urn:microsoft.com/office/officeart/2005/8/layout/process4"/>
    <dgm:cxn modelId="{81134CB1-A365-4258-98ED-7B52B63585EC}" type="presParOf" srcId="{AEC31EB0-A52C-4756-8B8B-6369E0C89EE6}" destId="{4D96E11A-A84D-4CDB-B966-20BD3FD3D1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50F2E-782B-415D-953B-DCB107E12F9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72B71C-C03B-4D17-B0F2-EB21F2F5D4E7}">
      <dgm:prSet custT="1"/>
      <dgm:spPr/>
      <dgm:t>
        <a:bodyPr/>
        <a:lstStyle/>
        <a:p>
          <a:r>
            <a:rPr lang="en-US" sz="2400" dirty="0"/>
            <a:t>Guardianships require court proceedings; POAs do not</a:t>
          </a:r>
        </a:p>
      </dgm:t>
    </dgm:pt>
    <dgm:pt modelId="{F3F42953-2C89-4EFF-B5C2-23D324B51437}" type="parTrans" cxnId="{3AD7272D-6D16-44DF-B5BA-5CF225FCF674}">
      <dgm:prSet/>
      <dgm:spPr/>
      <dgm:t>
        <a:bodyPr/>
        <a:lstStyle/>
        <a:p>
          <a:endParaRPr lang="en-US"/>
        </a:p>
      </dgm:t>
    </dgm:pt>
    <dgm:pt modelId="{7CE90378-281E-44A8-B06C-B3BC0F577778}" type="sibTrans" cxnId="{3AD7272D-6D16-44DF-B5BA-5CF225FCF674}">
      <dgm:prSet/>
      <dgm:spPr/>
      <dgm:t>
        <a:bodyPr/>
        <a:lstStyle/>
        <a:p>
          <a:endParaRPr lang="en-US"/>
        </a:p>
      </dgm:t>
    </dgm:pt>
    <dgm:pt modelId="{80FA9275-B349-4C4A-AE4F-403445E9E9F9}">
      <dgm:prSet custT="1"/>
      <dgm:spPr/>
      <dgm:t>
        <a:bodyPr/>
        <a:lstStyle/>
        <a:p>
          <a:r>
            <a:rPr lang="en-US" sz="2000" dirty="0"/>
            <a:t>Guardianships do not require that the person understand the process; POAs do</a:t>
          </a:r>
        </a:p>
      </dgm:t>
    </dgm:pt>
    <dgm:pt modelId="{653BCFB5-6173-44F8-B188-E9959E326A00}" type="parTrans" cxnId="{07CCEDDE-5FA7-464B-91FD-F458DFDB1867}">
      <dgm:prSet/>
      <dgm:spPr/>
      <dgm:t>
        <a:bodyPr/>
        <a:lstStyle/>
        <a:p>
          <a:endParaRPr lang="en-US"/>
        </a:p>
      </dgm:t>
    </dgm:pt>
    <dgm:pt modelId="{467AA293-2511-49F7-B46A-F341F375CD62}" type="sibTrans" cxnId="{07CCEDDE-5FA7-464B-91FD-F458DFDB1867}">
      <dgm:prSet/>
      <dgm:spPr/>
      <dgm:t>
        <a:bodyPr/>
        <a:lstStyle/>
        <a:p>
          <a:endParaRPr lang="en-US"/>
        </a:p>
      </dgm:t>
    </dgm:pt>
    <dgm:pt modelId="{40762A8E-03AE-4978-A748-84965467916D}">
      <dgm:prSet custT="1"/>
      <dgm:spPr/>
      <dgm:t>
        <a:bodyPr/>
        <a:lstStyle/>
        <a:p>
          <a:r>
            <a:rPr lang="en-US" sz="2400" dirty="0"/>
            <a:t>Guardianships must be dismissed by a court; POAs are revocable</a:t>
          </a:r>
        </a:p>
      </dgm:t>
    </dgm:pt>
    <dgm:pt modelId="{7D946F57-7889-4718-AFDE-7BCFD6A16BFC}" type="parTrans" cxnId="{7CC6FBE1-C757-413A-9E17-A8C73982B71F}">
      <dgm:prSet/>
      <dgm:spPr/>
      <dgm:t>
        <a:bodyPr/>
        <a:lstStyle/>
        <a:p>
          <a:endParaRPr lang="en-US"/>
        </a:p>
      </dgm:t>
    </dgm:pt>
    <dgm:pt modelId="{74113FEF-CE3A-4687-9D2D-838668ADEE15}" type="sibTrans" cxnId="{7CC6FBE1-C757-413A-9E17-A8C73982B71F}">
      <dgm:prSet/>
      <dgm:spPr/>
      <dgm:t>
        <a:bodyPr/>
        <a:lstStyle/>
        <a:p>
          <a:endParaRPr lang="en-US"/>
        </a:p>
      </dgm:t>
    </dgm:pt>
    <dgm:pt modelId="{1D7F4ECD-59BF-49EF-99E4-43469F6494F6}">
      <dgm:prSet custT="1"/>
      <dgm:spPr/>
      <dgm:t>
        <a:bodyPr/>
        <a:lstStyle/>
        <a:p>
          <a:r>
            <a:rPr lang="en-US" sz="2400" dirty="0"/>
            <a:t>Guardianships are more expensive</a:t>
          </a:r>
        </a:p>
      </dgm:t>
    </dgm:pt>
    <dgm:pt modelId="{4BB16243-858E-4720-AFDA-3FD926EFC799}" type="parTrans" cxnId="{48FF0708-B6D0-44E1-8F53-8020DD4D6F91}">
      <dgm:prSet/>
      <dgm:spPr/>
      <dgm:t>
        <a:bodyPr/>
        <a:lstStyle/>
        <a:p>
          <a:endParaRPr lang="en-US"/>
        </a:p>
      </dgm:t>
    </dgm:pt>
    <dgm:pt modelId="{6D4226E4-7831-4C1A-99E0-70BDE2EBA317}" type="sibTrans" cxnId="{48FF0708-B6D0-44E1-8F53-8020DD4D6F91}">
      <dgm:prSet/>
      <dgm:spPr/>
      <dgm:t>
        <a:bodyPr/>
        <a:lstStyle/>
        <a:p>
          <a:endParaRPr lang="en-US"/>
        </a:p>
      </dgm:t>
    </dgm:pt>
    <dgm:pt modelId="{4B1375AB-1FF4-4EA9-9F19-A32BA7E2A626}">
      <dgm:prSet custT="1"/>
      <dgm:spPr/>
      <dgm:t>
        <a:bodyPr/>
        <a:lstStyle/>
        <a:p>
          <a:r>
            <a:rPr lang="en-US" sz="2400" dirty="0"/>
            <a:t>Guardianships allow “bad” decisions to be replaced; POAs don’t</a:t>
          </a:r>
        </a:p>
      </dgm:t>
    </dgm:pt>
    <dgm:pt modelId="{92953BB3-E6F3-43D0-8AE6-92B444D18513}" type="parTrans" cxnId="{288E4CD4-88CE-425E-A767-CF4E75A4758E}">
      <dgm:prSet/>
      <dgm:spPr/>
      <dgm:t>
        <a:bodyPr/>
        <a:lstStyle/>
        <a:p>
          <a:endParaRPr lang="en-US"/>
        </a:p>
      </dgm:t>
    </dgm:pt>
    <dgm:pt modelId="{AB2E3030-6017-4FFD-B222-0BA1CB8E9B03}" type="sibTrans" cxnId="{288E4CD4-88CE-425E-A767-CF4E75A4758E}">
      <dgm:prSet/>
      <dgm:spPr/>
      <dgm:t>
        <a:bodyPr/>
        <a:lstStyle/>
        <a:p>
          <a:endParaRPr lang="en-US"/>
        </a:p>
      </dgm:t>
    </dgm:pt>
    <dgm:pt modelId="{7D78ACE5-270F-4F43-95BE-055EEDE5AA37}" type="pres">
      <dgm:prSet presAssocID="{ECC50F2E-782B-415D-953B-DCB107E12F96}" presName="root" presStyleCnt="0">
        <dgm:presLayoutVars>
          <dgm:dir/>
          <dgm:resizeHandles val="exact"/>
        </dgm:presLayoutVars>
      </dgm:prSet>
      <dgm:spPr/>
    </dgm:pt>
    <dgm:pt modelId="{592CD1A1-8210-47F8-AA77-13B2C579DE39}" type="pres">
      <dgm:prSet presAssocID="{6072B71C-C03B-4D17-B0F2-EB21F2F5D4E7}" presName="compNode" presStyleCnt="0"/>
      <dgm:spPr/>
    </dgm:pt>
    <dgm:pt modelId="{30D82E12-5D8E-4346-B25E-C9966285B136}" type="pres">
      <dgm:prSet presAssocID="{6072B71C-C03B-4D17-B0F2-EB21F2F5D4E7}" presName="bgRect" presStyleLbl="bgShp" presStyleIdx="0" presStyleCnt="5"/>
      <dgm:spPr/>
    </dgm:pt>
    <dgm:pt modelId="{E719A0DB-3589-4879-8EA1-3FB87D91D69E}" type="pres">
      <dgm:prSet presAssocID="{6072B71C-C03B-4D17-B0F2-EB21F2F5D4E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sion"/>
        </a:ext>
      </dgm:extLst>
    </dgm:pt>
    <dgm:pt modelId="{6FBA9853-F5BC-4AF3-971F-EF167B7A4EBD}" type="pres">
      <dgm:prSet presAssocID="{6072B71C-C03B-4D17-B0F2-EB21F2F5D4E7}" presName="spaceRect" presStyleCnt="0"/>
      <dgm:spPr/>
    </dgm:pt>
    <dgm:pt modelId="{8D559153-4A01-428B-AFF5-59587BA55A5B}" type="pres">
      <dgm:prSet presAssocID="{6072B71C-C03B-4D17-B0F2-EB21F2F5D4E7}" presName="parTx" presStyleLbl="revTx" presStyleIdx="0" presStyleCnt="5">
        <dgm:presLayoutVars>
          <dgm:chMax val="0"/>
          <dgm:chPref val="0"/>
        </dgm:presLayoutVars>
      </dgm:prSet>
      <dgm:spPr/>
    </dgm:pt>
    <dgm:pt modelId="{AE6340EA-14D4-4F55-AAF2-85A24DED4320}" type="pres">
      <dgm:prSet presAssocID="{7CE90378-281E-44A8-B06C-B3BC0F577778}" presName="sibTrans" presStyleCnt="0"/>
      <dgm:spPr/>
    </dgm:pt>
    <dgm:pt modelId="{1E516D36-3B3C-42A7-9CCD-3AB9945C3CB2}" type="pres">
      <dgm:prSet presAssocID="{80FA9275-B349-4C4A-AE4F-403445E9E9F9}" presName="compNode" presStyleCnt="0"/>
      <dgm:spPr/>
    </dgm:pt>
    <dgm:pt modelId="{5529C6BE-6CF2-45D6-BB1B-DBA62B63792F}" type="pres">
      <dgm:prSet presAssocID="{80FA9275-B349-4C4A-AE4F-403445E9E9F9}" presName="bgRect" presStyleLbl="bgShp" presStyleIdx="1" presStyleCnt="5"/>
      <dgm:spPr/>
    </dgm:pt>
    <dgm:pt modelId="{2F83D4F4-A2E8-4509-B78C-DBCFC0DE3E4A}" type="pres">
      <dgm:prSet presAssocID="{80FA9275-B349-4C4A-AE4F-403445E9E9F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DAE28B6F-3EB0-4E6A-A80B-8AF8E0B5B956}" type="pres">
      <dgm:prSet presAssocID="{80FA9275-B349-4C4A-AE4F-403445E9E9F9}" presName="spaceRect" presStyleCnt="0"/>
      <dgm:spPr/>
    </dgm:pt>
    <dgm:pt modelId="{6EE82C4D-BC0A-477A-8DF5-86BF8D94684B}" type="pres">
      <dgm:prSet presAssocID="{80FA9275-B349-4C4A-AE4F-403445E9E9F9}" presName="parTx" presStyleLbl="revTx" presStyleIdx="1" presStyleCnt="5">
        <dgm:presLayoutVars>
          <dgm:chMax val="0"/>
          <dgm:chPref val="0"/>
        </dgm:presLayoutVars>
      </dgm:prSet>
      <dgm:spPr/>
    </dgm:pt>
    <dgm:pt modelId="{A9925ADB-EE06-4119-81FE-D147C202864F}" type="pres">
      <dgm:prSet presAssocID="{467AA293-2511-49F7-B46A-F341F375CD62}" presName="sibTrans" presStyleCnt="0"/>
      <dgm:spPr/>
    </dgm:pt>
    <dgm:pt modelId="{7ED04E5B-F936-448C-927E-3D4E0F5C6AD2}" type="pres">
      <dgm:prSet presAssocID="{40762A8E-03AE-4978-A748-84965467916D}" presName="compNode" presStyleCnt="0"/>
      <dgm:spPr/>
    </dgm:pt>
    <dgm:pt modelId="{75239E1C-F99E-45E0-91AF-03EA8D64A4DA}" type="pres">
      <dgm:prSet presAssocID="{40762A8E-03AE-4978-A748-84965467916D}" presName="bgRect" presStyleLbl="bgShp" presStyleIdx="2" presStyleCnt="5"/>
      <dgm:spPr/>
    </dgm:pt>
    <dgm:pt modelId="{03CFF17C-F3B0-4365-A895-176C24A990DE}" type="pres">
      <dgm:prSet presAssocID="{40762A8E-03AE-4978-A748-84965467916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itments"/>
        </a:ext>
      </dgm:extLst>
    </dgm:pt>
    <dgm:pt modelId="{C689533F-76B7-4ADB-8D53-33153FDA898B}" type="pres">
      <dgm:prSet presAssocID="{40762A8E-03AE-4978-A748-84965467916D}" presName="spaceRect" presStyleCnt="0"/>
      <dgm:spPr/>
    </dgm:pt>
    <dgm:pt modelId="{5DAC7C3B-1F26-4318-9A1D-F57A26750CBA}" type="pres">
      <dgm:prSet presAssocID="{40762A8E-03AE-4978-A748-84965467916D}" presName="parTx" presStyleLbl="revTx" presStyleIdx="2" presStyleCnt="5">
        <dgm:presLayoutVars>
          <dgm:chMax val="0"/>
          <dgm:chPref val="0"/>
        </dgm:presLayoutVars>
      </dgm:prSet>
      <dgm:spPr/>
    </dgm:pt>
    <dgm:pt modelId="{34A66210-9D43-4FE0-988B-2C6E04FB7FC4}" type="pres">
      <dgm:prSet presAssocID="{74113FEF-CE3A-4687-9D2D-838668ADEE15}" presName="sibTrans" presStyleCnt="0"/>
      <dgm:spPr/>
    </dgm:pt>
    <dgm:pt modelId="{5426AF19-D25F-4EA8-BA64-DBC829369141}" type="pres">
      <dgm:prSet presAssocID="{1D7F4ECD-59BF-49EF-99E4-43469F6494F6}" presName="compNode" presStyleCnt="0"/>
      <dgm:spPr/>
    </dgm:pt>
    <dgm:pt modelId="{8DDB62D6-E26E-4F17-ADF1-9EB08828C7C3}" type="pres">
      <dgm:prSet presAssocID="{1D7F4ECD-59BF-49EF-99E4-43469F6494F6}" presName="bgRect" presStyleLbl="bgShp" presStyleIdx="3" presStyleCnt="5"/>
      <dgm:spPr/>
    </dgm:pt>
    <dgm:pt modelId="{80ED2965-E6D9-4C38-A0D0-1E8C2173D955}" type="pres">
      <dgm:prSet presAssocID="{1D7F4ECD-59BF-49EF-99E4-43469F6494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79F5BA6A-4B29-4462-B4AD-BD36C8C3B59C}" type="pres">
      <dgm:prSet presAssocID="{1D7F4ECD-59BF-49EF-99E4-43469F6494F6}" presName="spaceRect" presStyleCnt="0"/>
      <dgm:spPr/>
    </dgm:pt>
    <dgm:pt modelId="{889F4740-6C3E-4300-9D04-E8034F7AD5CC}" type="pres">
      <dgm:prSet presAssocID="{1D7F4ECD-59BF-49EF-99E4-43469F6494F6}" presName="parTx" presStyleLbl="revTx" presStyleIdx="3" presStyleCnt="5">
        <dgm:presLayoutVars>
          <dgm:chMax val="0"/>
          <dgm:chPref val="0"/>
        </dgm:presLayoutVars>
      </dgm:prSet>
      <dgm:spPr/>
    </dgm:pt>
    <dgm:pt modelId="{C1290524-11BD-49C8-B35C-D4D481D22AAD}" type="pres">
      <dgm:prSet presAssocID="{6D4226E4-7831-4C1A-99E0-70BDE2EBA317}" presName="sibTrans" presStyleCnt="0"/>
      <dgm:spPr/>
    </dgm:pt>
    <dgm:pt modelId="{36A026E8-5B5B-40F8-B2FF-A89EFF71F70C}" type="pres">
      <dgm:prSet presAssocID="{4B1375AB-1FF4-4EA9-9F19-A32BA7E2A626}" presName="compNode" presStyleCnt="0"/>
      <dgm:spPr/>
    </dgm:pt>
    <dgm:pt modelId="{F9745359-67BE-4264-8990-A887FE1DAA74}" type="pres">
      <dgm:prSet presAssocID="{4B1375AB-1FF4-4EA9-9F19-A32BA7E2A626}" presName="bgRect" presStyleLbl="bgShp" presStyleIdx="4" presStyleCnt="5"/>
      <dgm:spPr/>
    </dgm:pt>
    <dgm:pt modelId="{6FA18D4C-AA22-48D9-802A-297C2B95B9B5}" type="pres">
      <dgm:prSet presAssocID="{4B1375AB-1FF4-4EA9-9F19-A32BA7E2A62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mily"/>
        </a:ext>
      </dgm:extLst>
    </dgm:pt>
    <dgm:pt modelId="{ED05DC68-FC8F-47B8-A6AC-08B79B86E81C}" type="pres">
      <dgm:prSet presAssocID="{4B1375AB-1FF4-4EA9-9F19-A32BA7E2A626}" presName="spaceRect" presStyleCnt="0"/>
      <dgm:spPr/>
    </dgm:pt>
    <dgm:pt modelId="{F5C4B218-65BC-4904-A9F8-EDB70D4F77D9}" type="pres">
      <dgm:prSet presAssocID="{4B1375AB-1FF4-4EA9-9F19-A32BA7E2A626}" presName="parTx" presStyleLbl="revTx" presStyleIdx="4" presStyleCnt="5">
        <dgm:presLayoutVars>
          <dgm:chMax val="0"/>
          <dgm:chPref val="0"/>
        </dgm:presLayoutVars>
      </dgm:prSet>
      <dgm:spPr/>
    </dgm:pt>
  </dgm:ptLst>
  <dgm:cxnLst>
    <dgm:cxn modelId="{2E6B6B05-EBCA-4F6D-BA1C-E27A3FF238E8}" type="presOf" srcId="{40762A8E-03AE-4978-A748-84965467916D}" destId="{5DAC7C3B-1F26-4318-9A1D-F57A26750CBA}" srcOrd="0" destOrd="0" presId="urn:microsoft.com/office/officeart/2018/2/layout/IconVerticalSolidList"/>
    <dgm:cxn modelId="{48FF0708-B6D0-44E1-8F53-8020DD4D6F91}" srcId="{ECC50F2E-782B-415D-953B-DCB107E12F96}" destId="{1D7F4ECD-59BF-49EF-99E4-43469F6494F6}" srcOrd="3" destOrd="0" parTransId="{4BB16243-858E-4720-AFDA-3FD926EFC799}" sibTransId="{6D4226E4-7831-4C1A-99E0-70BDE2EBA317}"/>
    <dgm:cxn modelId="{3AD7272D-6D16-44DF-B5BA-5CF225FCF674}" srcId="{ECC50F2E-782B-415D-953B-DCB107E12F96}" destId="{6072B71C-C03B-4D17-B0F2-EB21F2F5D4E7}" srcOrd="0" destOrd="0" parTransId="{F3F42953-2C89-4EFF-B5C2-23D324B51437}" sibTransId="{7CE90378-281E-44A8-B06C-B3BC0F577778}"/>
    <dgm:cxn modelId="{57276542-3CC4-472C-A738-B394D868A663}" type="presOf" srcId="{1D7F4ECD-59BF-49EF-99E4-43469F6494F6}" destId="{889F4740-6C3E-4300-9D04-E8034F7AD5CC}" srcOrd="0" destOrd="0" presId="urn:microsoft.com/office/officeart/2018/2/layout/IconVerticalSolidList"/>
    <dgm:cxn modelId="{CEDCFE7A-9C55-4810-9546-077679037888}" type="presOf" srcId="{6072B71C-C03B-4D17-B0F2-EB21F2F5D4E7}" destId="{8D559153-4A01-428B-AFF5-59587BA55A5B}" srcOrd="0" destOrd="0" presId="urn:microsoft.com/office/officeart/2018/2/layout/IconVerticalSolidList"/>
    <dgm:cxn modelId="{36BEB0B2-229E-4D0B-94B3-CE825ED29DE9}" type="presOf" srcId="{ECC50F2E-782B-415D-953B-DCB107E12F96}" destId="{7D78ACE5-270F-4F43-95BE-055EEDE5AA37}" srcOrd="0" destOrd="0" presId="urn:microsoft.com/office/officeart/2018/2/layout/IconVerticalSolidList"/>
    <dgm:cxn modelId="{94ABECBD-885C-4375-BF27-E472A4282F74}" type="presOf" srcId="{4B1375AB-1FF4-4EA9-9F19-A32BA7E2A626}" destId="{F5C4B218-65BC-4904-A9F8-EDB70D4F77D9}" srcOrd="0" destOrd="0" presId="urn:microsoft.com/office/officeart/2018/2/layout/IconVerticalSolidList"/>
    <dgm:cxn modelId="{4029C6CD-19FF-46B0-871A-86939288AB0A}" type="presOf" srcId="{80FA9275-B349-4C4A-AE4F-403445E9E9F9}" destId="{6EE82C4D-BC0A-477A-8DF5-86BF8D94684B}" srcOrd="0" destOrd="0" presId="urn:microsoft.com/office/officeart/2018/2/layout/IconVerticalSolidList"/>
    <dgm:cxn modelId="{288E4CD4-88CE-425E-A767-CF4E75A4758E}" srcId="{ECC50F2E-782B-415D-953B-DCB107E12F96}" destId="{4B1375AB-1FF4-4EA9-9F19-A32BA7E2A626}" srcOrd="4" destOrd="0" parTransId="{92953BB3-E6F3-43D0-8AE6-92B444D18513}" sibTransId="{AB2E3030-6017-4FFD-B222-0BA1CB8E9B03}"/>
    <dgm:cxn modelId="{07CCEDDE-5FA7-464B-91FD-F458DFDB1867}" srcId="{ECC50F2E-782B-415D-953B-DCB107E12F96}" destId="{80FA9275-B349-4C4A-AE4F-403445E9E9F9}" srcOrd="1" destOrd="0" parTransId="{653BCFB5-6173-44F8-B188-E9959E326A00}" sibTransId="{467AA293-2511-49F7-B46A-F341F375CD62}"/>
    <dgm:cxn modelId="{7CC6FBE1-C757-413A-9E17-A8C73982B71F}" srcId="{ECC50F2E-782B-415D-953B-DCB107E12F96}" destId="{40762A8E-03AE-4978-A748-84965467916D}" srcOrd="2" destOrd="0" parTransId="{7D946F57-7889-4718-AFDE-7BCFD6A16BFC}" sibTransId="{74113FEF-CE3A-4687-9D2D-838668ADEE15}"/>
    <dgm:cxn modelId="{9EFCC1A9-2774-4CE5-A558-9CA4DECDDDBA}" type="presParOf" srcId="{7D78ACE5-270F-4F43-95BE-055EEDE5AA37}" destId="{592CD1A1-8210-47F8-AA77-13B2C579DE39}" srcOrd="0" destOrd="0" presId="urn:microsoft.com/office/officeart/2018/2/layout/IconVerticalSolidList"/>
    <dgm:cxn modelId="{46AD6868-6430-409E-970E-2BA6A864D10D}" type="presParOf" srcId="{592CD1A1-8210-47F8-AA77-13B2C579DE39}" destId="{30D82E12-5D8E-4346-B25E-C9966285B136}" srcOrd="0" destOrd="0" presId="urn:microsoft.com/office/officeart/2018/2/layout/IconVerticalSolidList"/>
    <dgm:cxn modelId="{2C20FD09-101B-4850-93AA-9C943A8F498B}" type="presParOf" srcId="{592CD1A1-8210-47F8-AA77-13B2C579DE39}" destId="{E719A0DB-3589-4879-8EA1-3FB87D91D69E}" srcOrd="1" destOrd="0" presId="urn:microsoft.com/office/officeart/2018/2/layout/IconVerticalSolidList"/>
    <dgm:cxn modelId="{320DE781-7298-4AE9-9D93-0DDECF961D71}" type="presParOf" srcId="{592CD1A1-8210-47F8-AA77-13B2C579DE39}" destId="{6FBA9853-F5BC-4AF3-971F-EF167B7A4EBD}" srcOrd="2" destOrd="0" presId="urn:microsoft.com/office/officeart/2018/2/layout/IconVerticalSolidList"/>
    <dgm:cxn modelId="{2750797C-7BFB-4845-BF4F-1E2FF1614D40}" type="presParOf" srcId="{592CD1A1-8210-47F8-AA77-13B2C579DE39}" destId="{8D559153-4A01-428B-AFF5-59587BA55A5B}" srcOrd="3" destOrd="0" presId="urn:microsoft.com/office/officeart/2018/2/layout/IconVerticalSolidList"/>
    <dgm:cxn modelId="{FBD9EBFB-AD96-4DCF-ACE3-00B0289B1662}" type="presParOf" srcId="{7D78ACE5-270F-4F43-95BE-055EEDE5AA37}" destId="{AE6340EA-14D4-4F55-AAF2-85A24DED4320}" srcOrd="1" destOrd="0" presId="urn:microsoft.com/office/officeart/2018/2/layout/IconVerticalSolidList"/>
    <dgm:cxn modelId="{F3DB6744-55B2-43C3-9F77-625683EF0F07}" type="presParOf" srcId="{7D78ACE5-270F-4F43-95BE-055EEDE5AA37}" destId="{1E516D36-3B3C-42A7-9CCD-3AB9945C3CB2}" srcOrd="2" destOrd="0" presId="urn:microsoft.com/office/officeart/2018/2/layout/IconVerticalSolidList"/>
    <dgm:cxn modelId="{F5A01E93-6770-4C96-B1FF-1F7F82EB76F9}" type="presParOf" srcId="{1E516D36-3B3C-42A7-9CCD-3AB9945C3CB2}" destId="{5529C6BE-6CF2-45D6-BB1B-DBA62B63792F}" srcOrd="0" destOrd="0" presId="urn:microsoft.com/office/officeart/2018/2/layout/IconVerticalSolidList"/>
    <dgm:cxn modelId="{959AA19C-E811-4F97-A1A7-0D31FD5E63AE}" type="presParOf" srcId="{1E516D36-3B3C-42A7-9CCD-3AB9945C3CB2}" destId="{2F83D4F4-A2E8-4509-B78C-DBCFC0DE3E4A}" srcOrd="1" destOrd="0" presId="urn:microsoft.com/office/officeart/2018/2/layout/IconVerticalSolidList"/>
    <dgm:cxn modelId="{49DE4FC5-2639-4D13-84E8-047E9EE64C2D}" type="presParOf" srcId="{1E516D36-3B3C-42A7-9CCD-3AB9945C3CB2}" destId="{DAE28B6F-3EB0-4E6A-A80B-8AF8E0B5B956}" srcOrd="2" destOrd="0" presId="urn:microsoft.com/office/officeart/2018/2/layout/IconVerticalSolidList"/>
    <dgm:cxn modelId="{D043090B-19BF-40D5-9568-013DA5A07C55}" type="presParOf" srcId="{1E516D36-3B3C-42A7-9CCD-3AB9945C3CB2}" destId="{6EE82C4D-BC0A-477A-8DF5-86BF8D94684B}" srcOrd="3" destOrd="0" presId="urn:microsoft.com/office/officeart/2018/2/layout/IconVerticalSolidList"/>
    <dgm:cxn modelId="{78BC4714-C1CF-4C96-ADFF-2C06FFA671ED}" type="presParOf" srcId="{7D78ACE5-270F-4F43-95BE-055EEDE5AA37}" destId="{A9925ADB-EE06-4119-81FE-D147C202864F}" srcOrd="3" destOrd="0" presId="urn:microsoft.com/office/officeart/2018/2/layout/IconVerticalSolidList"/>
    <dgm:cxn modelId="{F18FFCAE-D1EB-4E03-B3B7-AD2E1CD3B4B6}" type="presParOf" srcId="{7D78ACE5-270F-4F43-95BE-055EEDE5AA37}" destId="{7ED04E5B-F936-448C-927E-3D4E0F5C6AD2}" srcOrd="4" destOrd="0" presId="urn:microsoft.com/office/officeart/2018/2/layout/IconVerticalSolidList"/>
    <dgm:cxn modelId="{452ADDA5-AFB1-45DA-B2F3-C3B7D31F6D92}" type="presParOf" srcId="{7ED04E5B-F936-448C-927E-3D4E0F5C6AD2}" destId="{75239E1C-F99E-45E0-91AF-03EA8D64A4DA}" srcOrd="0" destOrd="0" presId="urn:microsoft.com/office/officeart/2018/2/layout/IconVerticalSolidList"/>
    <dgm:cxn modelId="{C9323482-1CB7-4CC7-8FF0-7074B7325261}" type="presParOf" srcId="{7ED04E5B-F936-448C-927E-3D4E0F5C6AD2}" destId="{03CFF17C-F3B0-4365-A895-176C24A990DE}" srcOrd="1" destOrd="0" presId="urn:microsoft.com/office/officeart/2018/2/layout/IconVerticalSolidList"/>
    <dgm:cxn modelId="{FFDC7F3E-69D6-4FFC-90AA-4F4FCF60D35D}" type="presParOf" srcId="{7ED04E5B-F936-448C-927E-3D4E0F5C6AD2}" destId="{C689533F-76B7-4ADB-8D53-33153FDA898B}" srcOrd="2" destOrd="0" presId="urn:microsoft.com/office/officeart/2018/2/layout/IconVerticalSolidList"/>
    <dgm:cxn modelId="{9E675367-D7CC-40FE-BBF0-7B21058FDC42}" type="presParOf" srcId="{7ED04E5B-F936-448C-927E-3D4E0F5C6AD2}" destId="{5DAC7C3B-1F26-4318-9A1D-F57A26750CBA}" srcOrd="3" destOrd="0" presId="urn:microsoft.com/office/officeart/2018/2/layout/IconVerticalSolidList"/>
    <dgm:cxn modelId="{791ADF5B-D871-4B1E-9825-0063D1491E87}" type="presParOf" srcId="{7D78ACE5-270F-4F43-95BE-055EEDE5AA37}" destId="{34A66210-9D43-4FE0-988B-2C6E04FB7FC4}" srcOrd="5" destOrd="0" presId="urn:microsoft.com/office/officeart/2018/2/layout/IconVerticalSolidList"/>
    <dgm:cxn modelId="{CC35A530-C5FF-4675-9B33-4C9021B32878}" type="presParOf" srcId="{7D78ACE5-270F-4F43-95BE-055EEDE5AA37}" destId="{5426AF19-D25F-4EA8-BA64-DBC829369141}" srcOrd="6" destOrd="0" presId="urn:microsoft.com/office/officeart/2018/2/layout/IconVerticalSolidList"/>
    <dgm:cxn modelId="{5BD1A3C6-DC28-4F63-8344-9EAD933AE3E0}" type="presParOf" srcId="{5426AF19-D25F-4EA8-BA64-DBC829369141}" destId="{8DDB62D6-E26E-4F17-ADF1-9EB08828C7C3}" srcOrd="0" destOrd="0" presId="urn:microsoft.com/office/officeart/2018/2/layout/IconVerticalSolidList"/>
    <dgm:cxn modelId="{957BEA62-AD21-4FCA-B0BA-35AA65AA3BEF}" type="presParOf" srcId="{5426AF19-D25F-4EA8-BA64-DBC829369141}" destId="{80ED2965-E6D9-4C38-A0D0-1E8C2173D955}" srcOrd="1" destOrd="0" presId="urn:microsoft.com/office/officeart/2018/2/layout/IconVerticalSolidList"/>
    <dgm:cxn modelId="{1A6C261A-7FDE-4CED-B1A4-CF9C5DE37B72}" type="presParOf" srcId="{5426AF19-D25F-4EA8-BA64-DBC829369141}" destId="{79F5BA6A-4B29-4462-B4AD-BD36C8C3B59C}" srcOrd="2" destOrd="0" presId="urn:microsoft.com/office/officeart/2018/2/layout/IconVerticalSolidList"/>
    <dgm:cxn modelId="{BC65AF00-4631-4716-A4D6-2D94D35AEF25}" type="presParOf" srcId="{5426AF19-D25F-4EA8-BA64-DBC829369141}" destId="{889F4740-6C3E-4300-9D04-E8034F7AD5CC}" srcOrd="3" destOrd="0" presId="urn:microsoft.com/office/officeart/2018/2/layout/IconVerticalSolidList"/>
    <dgm:cxn modelId="{D5F7D292-00BF-48F8-A1AE-2DE448ECFE6E}" type="presParOf" srcId="{7D78ACE5-270F-4F43-95BE-055EEDE5AA37}" destId="{C1290524-11BD-49C8-B35C-D4D481D22AAD}" srcOrd="7" destOrd="0" presId="urn:microsoft.com/office/officeart/2018/2/layout/IconVerticalSolidList"/>
    <dgm:cxn modelId="{12740160-5737-41DC-A2CB-D15534D3F687}" type="presParOf" srcId="{7D78ACE5-270F-4F43-95BE-055EEDE5AA37}" destId="{36A026E8-5B5B-40F8-B2FF-A89EFF71F70C}" srcOrd="8" destOrd="0" presId="urn:microsoft.com/office/officeart/2018/2/layout/IconVerticalSolidList"/>
    <dgm:cxn modelId="{DB398D86-CE6D-4061-B20E-13BB061E60F7}" type="presParOf" srcId="{36A026E8-5B5B-40F8-B2FF-A89EFF71F70C}" destId="{F9745359-67BE-4264-8990-A887FE1DAA74}" srcOrd="0" destOrd="0" presId="urn:microsoft.com/office/officeart/2018/2/layout/IconVerticalSolidList"/>
    <dgm:cxn modelId="{8D0A53E4-769F-48F2-AC8D-B3CFA7C7AA53}" type="presParOf" srcId="{36A026E8-5B5B-40F8-B2FF-A89EFF71F70C}" destId="{6FA18D4C-AA22-48D9-802A-297C2B95B9B5}" srcOrd="1" destOrd="0" presId="urn:microsoft.com/office/officeart/2018/2/layout/IconVerticalSolidList"/>
    <dgm:cxn modelId="{51C8169E-A568-44B7-B341-4F40DDB4B73B}" type="presParOf" srcId="{36A026E8-5B5B-40F8-B2FF-A89EFF71F70C}" destId="{ED05DC68-FC8F-47B8-A6AC-08B79B86E81C}" srcOrd="2" destOrd="0" presId="urn:microsoft.com/office/officeart/2018/2/layout/IconVerticalSolidList"/>
    <dgm:cxn modelId="{4B8FB763-EDCB-49C4-8987-6B5DC32F7290}" type="presParOf" srcId="{36A026E8-5B5B-40F8-B2FF-A89EFF71F70C}" destId="{F5C4B218-65BC-4904-A9F8-EDB70D4F77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99D871-BA83-4F44-A479-8ECF5F3BE08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A99FC06-7280-42D4-A255-19DE2520445E}">
      <dgm:prSet/>
      <dgm:spPr/>
      <dgm:t>
        <a:bodyPr/>
        <a:lstStyle/>
        <a:p>
          <a:r>
            <a:rPr lang="en-US" dirty="0"/>
            <a:t>Guardianships have two parts:  the guardianship of the </a:t>
          </a:r>
          <a:r>
            <a:rPr lang="en-US" b="1" dirty="0"/>
            <a:t>person</a:t>
          </a:r>
          <a:r>
            <a:rPr lang="en-US" dirty="0"/>
            <a:t> and the guardianship of the </a:t>
          </a:r>
          <a:r>
            <a:rPr lang="en-US" b="1" dirty="0"/>
            <a:t>estate</a:t>
          </a:r>
          <a:r>
            <a:rPr lang="en-US" dirty="0"/>
            <a:t>.</a:t>
          </a:r>
        </a:p>
      </dgm:t>
    </dgm:pt>
    <dgm:pt modelId="{75029799-CB98-47D7-9CF9-EED6925C6F09}" type="parTrans" cxnId="{A03520D3-0A2C-4D2F-A279-C1D5D54CD5B1}">
      <dgm:prSet/>
      <dgm:spPr/>
      <dgm:t>
        <a:bodyPr/>
        <a:lstStyle/>
        <a:p>
          <a:endParaRPr lang="en-US"/>
        </a:p>
      </dgm:t>
    </dgm:pt>
    <dgm:pt modelId="{66F8FAF7-29F4-4450-A12D-AF5627A50246}" type="sibTrans" cxnId="{A03520D3-0A2C-4D2F-A279-C1D5D54CD5B1}">
      <dgm:prSet/>
      <dgm:spPr/>
      <dgm:t>
        <a:bodyPr/>
        <a:lstStyle/>
        <a:p>
          <a:endParaRPr lang="en-US"/>
        </a:p>
      </dgm:t>
    </dgm:pt>
    <dgm:pt modelId="{4BC6EAB7-84CD-447D-811C-9C3EEC1DAB2F}">
      <dgm:prSet/>
      <dgm:spPr/>
      <dgm:t>
        <a:bodyPr/>
        <a:lstStyle/>
        <a:p>
          <a:r>
            <a:rPr lang="en-US"/>
            <a:t>Each part can be “full” or “limited.”</a:t>
          </a:r>
        </a:p>
      </dgm:t>
    </dgm:pt>
    <dgm:pt modelId="{37448E3D-9D44-41B5-AF7E-68BD05D26051}" type="parTrans" cxnId="{201E17A5-71DF-4C16-AACA-7D161E496D74}">
      <dgm:prSet/>
      <dgm:spPr/>
      <dgm:t>
        <a:bodyPr/>
        <a:lstStyle/>
        <a:p>
          <a:endParaRPr lang="en-US"/>
        </a:p>
      </dgm:t>
    </dgm:pt>
    <dgm:pt modelId="{5E99330F-4237-4ED4-9291-030C2693F79F}" type="sibTrans" cxnId="{201E17A5-71DF-4C16-AACA-7D161E496D74}">
      <dgm:prSet/>
      <dgm:spPr/>
      <dgm:t>
        <a:bodyPr/>
        <a:lstStyle/>
        <a:p>
          <a:endParaRPr lang="en-US"/>
        </a:p>
      </dgm:t>
    </dgm:pt>
    <dgm:pt modelId="{8E7089C3-7F58-4DD8-A14E-0B8CAF45CBA5}">
      <dgm:prSet/>
      <dgm:spPr/>
      <dgm:t>
        <a:bodyPr/>
        <a:lstStyle/>
        <a:p>
          <a:r>
            <a:rPr lang="en-US" dirty="0"/>
            <a:t>The court order is tailored to the person’s needs, and is designed to have as few restrictions as possible.</a:t>
          </a:r>
        </a:p>
      </dgm:t>
    </dgm:pt>
    <dgm:pt modelId="{263D7589-1CDC-4642-A908-BCB90BCC45D1}" type="parTrans" cxnId="{3A62857F-666F-4C3E-8C67-E5CA6BD46800}">
      <dgm:prSet/>
      <dgm:spPr/>
      <dgm:t>
        <a:bodyPr/>
        <a:lstStyle/>
        <a:p>
          <a:endParaRPr lang="en-US"/>
        </a:p>
      </dgm:t>
    </dgm:pt>
    <dgm:pt modelId="{99D4EE78-237F-44F4-B6AE-3C7F77ADA7EF}" type="sibTrans" cxnId="{3A62857F-666F-4C3E-8C67-E5CA6BD46800}">
      <dgm:prSet/>
      <dgm:spPr/>
      <dgm:t>
        <a:bodyPr/>
        <a:lstStyle/>
        <a:p>
          <a:endParaRPr lang="en-US"/>
        </a:p>
      </dgm:t>
    </dgm:pt>
    <dgm:pt modelId="{89B15CA2-A823-4E4D-B4B3-87398BB1163C}" type="pres">
      <dgm:prSet presAssocID="{AB99D871-BA83-4F44-A479-8ECF5F3BE086}" presName="vert0" presStyleCnt="0">
        <dgm:presLayoutVars>
          <dgm:dir/>
          <dgm:animOne val="branch"/>
          <dgm:animLvl val="lvl"/>
        </dgm:presLayoutVars>
      </dgm:prSet>
      <dgm:spPr/>
    </dgm:pt>
    <dgm:pt modelId="{DAAE54C2-74BE-4231-8CF1-BB23F9CE4DA0}" type="pres">
      <dgm:prSet presAssocID="{AA99FC06-7280-42D4-A255-19DE2520445E}" presName="thickLine" presStyleLbl="alignNode1" presStyleIdx="0" presStyleCnt="3"/>
      <dgm:spPr/>
    </dgm:pt>
    <dgm:pt modelId="{6192F6EE-D08B-45AC-A9C4-A81C6F0B5D8A}" type="pres">
      <dgm:prSet presAssocID="{AA99FC06-7280-42D4-A255-19DE2520445E}" presName="horz1" presStyleCnt="0"/>
      <dgm:spPr/>
    </dgm:pt>
    <dgm:pt modelId="{FDCA6974-08E7-40D4-A5BE-526AC915B1C4}" type="pres">
      <dgm:prSet presAssocID="{AA99FC06-7280-42D4-A255-19DE2520445E}" presName="tx1" presStyleLbl="revTx" presStyleIdx="0" presStyleCnt="3"/>
      <dgm:spPr/>
    </dgm:pt>
    <dgm:pt modelId="{17B30B50-D4C0-472F-8D5C-7FE36AFB08CB}" type="pres">
      <dgm:prSet presAssocID="{AA99FC06-7280-42D4-A255-19DE2520445E}" presName="vert1" presStyleCnt="0"/>
      <dgm:spPr/>
    </dgm:pt>
    <dgm:pt modelId="{8ADDE81C-1127-41EC-9643-BAD462E7E57D}" type="pres">
      <dgm:prSet presAssocID="{4BC6EAB7-84CD-447D-811C-9C3EEC1DAB2F}" presName="thickLine" presStyleLbl="alignNode1" presStyleIdx="1" presStyleCnt="3"/>
      <dgm:spPr/>
    </dgm:pt>
    <dgm:pt modelId="{4BA7F89A-A73E-4EE8-B636-6FE9BC937D94}" type="pres">
      <dgm:prSet presAssocID="{4BC6EAB7-84CD-447D-811C-9C3EEC1DAB2F}" presName="horz1" presStyleCnt="0"/>
      <dgm:spPr/>
    </dgm:pt>
    <dgm:pt modelId="{92500922-84EB-4A0E-915C-C77BA4B540F3}" type="pres">
      <dgm:prSet presAssocID="{4BC6EAB7-84CD-447D-811C-9C3EEC1DAB2F}" presName="tx1" presStyleLbl="revTx" presStyleIdx="1" presStyleCnt="3"/>
      <dgm:spPr/>
    </dgm:pt>
    <dgm:pt modelId="{4BBE53D3-C448-43B5-98A8-28750A87796B}" type="pres">
      <dgm:prSet presAssocID="{4BC6EAB7-84CD-447D-811C-9C3EEC1DAB2F}" presName="vert1" presStyleCnt="0"/>
      <dgm:spPr/>
    </dgm:pt>
    <dgm:pt modelId="{48BE791C-D45E-4F2D-901E-3D4858C8F6F1}" type="pres">
      <dgm:prSet presAssocID="{8E7089C3-7F58-4DD8-A14E-0B8CAF45CBA5}" presName="thickLine" presStyleLbl="alignNode1" presStyleIdx="2" presStyleCnt="3"/>
      <dgm:spPr/>
    </dgm:pt>
    <dgm:pt modelId="{7F781532-62BF-4F92-B2AF-AC1BFD9BEFAF}" type="pres">
      <dgm:prSet presAssocID="{8E7089C3-7F58-4DD8-A14E-0B8CAF45CBA5}" presName="horz1" presStyleCnt="0"/>
      <dgm:spPr/>
    </dgm:pt>
    <dgm:pt modelId="{2CD1CD0E-B1B1-466F-ADA1-2D4715B36E83}" type="pres">
      <dgm:prSet presAssocID="{8E7089C3-7F58-4DD8-A14E-0B8CAF45CBA5}" presName="tx1" presStyleLbl="revTx" presStyleIdx="2" presStyleCnt="3"/>
      <dgm:spPr/>
    </dgm:pt>
    <dgm:pt modelId="{4A26B241-E925-45B4-8311-77115BD568C1}" type="pres">
      <dgm:prSet presAssocID="{8E7089C3-7F58-4DD8-A14E-0B8CAF45CBA5}" presName="vert1" presStyleCnt="0"/>
      <dgm:spPr/>
    </dgm:pt>
  </dgm:ptLst>
  <dgm:cxnLst>
    <dgm:cxn modelId="{88EE8346-80C7-4639-B87C-F52159515EA6}" type="presOf" srcId="{AB99D871-BA83-4F44-A479-8ECF5F3BE086}" destId="{89B15CA2-A823-4E4D-B4B3-87398BB1163C}" srcOrd="0" destOrd="0" presId="urn:microsoft.com/office/officeart/2008/layout/LinedList"/>
    <dgm:cxn modelId="{0101366D-57AF-44AE-B02A-A59C839A3E94}" type="presOf" srcId="{4BC6EAB7-84CD-447D-811C-9C3EEC1DAB2F}" destId="{92500922-84EB-4A0E-915C-C77BA4B540F3}" srcOrd="0" destOrd="0" presId="urn:microsoft.com/office/officeart/2008/layout/LinedList"/>
    <dgm:cxn modelId="{3A62857F-666F-4C3E-8C67-E5CA6BD46800}" srcId="{AB99D871-BA83-4F44-A479-8ECF5F3BE086}" destId="{8E7089C3-7F58-4DD8-A14E-0B8CAF45CBA5}" srcOrd="2" destOrd="0" parTransId="{263D7589-1CDC-4642-A908-BCB90BCC45D1}" sibTransId="{99D4EE78-237F-44F4-B6AE-3C7F77ADA7EF}"/>
    <dgm:cxn modelId="{870F9C93-7BC0-417B-A292-3F5E12EE2ED5}" type="presOf" srcId="{AA99FC06-7280-42D4-A255-19DE2520445E}" destId="{FDCA6974-08E7-40D4-A5BE-526AC915B1C4}" srcOrd="0" destOrd="0" presId="urn:microsoft.com/office/officeart/2008/layout/LinedList"/>
    <dgm:cxn modelId="{201E17A5-71DF-4C16-AACA-7D161E496D74}" srcId="{AB99D871-BA83-4F44-A479-8ECF5F3BE086}" destId="{4BC6EAB7-84CD-447D-811C-9C3EEC1DAB2F}" srcOrd="1" destOrd="0" parTransId="{37448E3D-9D44-41B5-AF7E-68BD05D26051}" sibTransId="{5E99330F-4237-4ED4-9291-030C2693F79F}"/>
    <dgm:cxn modelId="{164C4AAE-1C01-4272-A37B-D8747262E356}" type="presOf" srcId="{8E7089C3-7F58-4DD8-A14E-0B8CAF45CBA5}" destId="{2CD1CD0E-B1B1-466F-ADA1-2D4715B36E83}" srcOrd="0" destOrd="0" presId="urn:microsoft.com/office/officeart/2008/layout/LinedList"/>
    <dgm:cxn modelId="{A03520D3-0A2C-4D2F-A279-C1D5D54CD5B1}" srcId="{AB99D871-BA83-4F44-A479-8ECF5F3BE086}" destId="{AA99FC06-7280-42D4-A255-19DE2520445E}" srcOrd="0" destOrd="0" parTransId="{75029799-CB98-47D7-9CF9-EED6925C6F09}" sibTransId="{66F8FAF7-29F4-4450-A12D-AF5627A50246}"/>
    <dgm:cxn modelId="{0D97DE9E-4FB8-4D3C-88EC-E89CEA2D104C}" type="presParOf" srcId="{89B15CA2-A823-4E4D-B4B3-87398BB1163C}" destId="{DAAE54C2-74BE-4231-8CF1-BB23F9CE4DA0}" srcOrd="0" destOrd="0" presId="urn:microsoft.com/office/officeart/2008/layout/LinedList"/>
    <dgm:cxn modelId="{FA500CE8-B1A2-4B07-9507-480FF8B8BCE2}" type="presParOf" srcId="{89B15CA2-A823-4E4D-B4B3-87398BB1163C}" destId="{6192F6EE-D08B-45AC-A9C4-A81C6F0B5D8A}" srcOrd="1" destOrd="0" presId="urn:microsoft.com/office/officeart/2008/layout/LinedList"/>
    <dgm:cxn modelId="{5924C116-EE39-49CB-80A2-3DA1C42ED0C8}" type="presParOf" srcId="{6192F6EE-D08B-45AC-A9C4-A81C6F0B5D8A}" destId="{FDCA6974-08E7-40D4-A5BE-526AC915B1C4}" srcOrd="0" destOrd="0" presId="urn:microsoft.com/office/officeart/2008/layout/LinedList"/>
    <dgm:cxn modelId="{8DA1BC61-1EAF-4AF0-AC4E-5859A2932B48}" type="presParOf" srcId="{6192F6EE-D08B-45AC-A9C4-A81C6F0B5D8A}" destId="{17B30B50-D4C0-472F-8D5C-7FE36AFB08CB}" srcOrd="1" destOrd="0" presId="urn:microsoft.com/office/officeart/2008/layout/LinedList"/>
    <dgm:cxn modelId="{EFC5863D-9E90-43E9-A203-6FC01968DAA0}" type="presParOf" srcId="{89B15CA2-A823-4E4D-B4B3-87398BB1163C}" destId="{8ADDE81C-1127-41EC-9643-BAD462E7E57D}" srcOrd="2" destOrd="0" presId="urn:microsoft.com/office/officeart/2008/layout/LinedList"/>
    <dgm:cxn modelId="{C556CE1F-CE76-42FE-8D24-8794AD728C73}" type="presParOf" srcId="{89B15CA2-A823-4E4D-B4B3-87398BB1163C}" destId="{4BA7F89A-A73E-4EE8-B636-6FE9BC937D94}" srcOrd="3" destOrd="0" presId="urn:microsoft.com/office/officeart/2008/layout/LinedList"/>
    <dgm:cxn modelId="{83EB7299-D303-4799-8530-BC0CE3FDCFEB}" type="presParOf" srcId="{4BA7F89A-A73E-4EE8-B636-6FE9BC937D94}" destId="{92500922-84EB-4A0E-915C-C77BA4B540F3}" srcOrd="0" destOrd="0" presId="urn:microsoft.com/office/officeart/2008/layout/LinedList"/>
    <dgm:cxn modelId="{CA3B8F96-09FC-4078-9EA3-71B181A38B3E}" type="presParOf" srcId="{4BA7F89A-A73E-4EE8-B636-6FE9BC937D94}" destId="{4BBE53D3-C448-43B5-98A8-28750A87796B}" srcOrd="1" destOrd="0" presId="urn:microsoft.com/office/officeart/2008/layout/LinedList"/>
    <dgm:cxn modelId="{C2AB5B0A-CEE0-4F94-8BC4-63D158EB8E0C}" type="presParOf" srcId="{89B15CA2-A823-4E4D-B4B3-87398BB1163C}" destId="{48BE791C-D45E-4F2D-901E-3D4858C8F6F1}" srcOrd="4" destOrd="0" presId="urn:microsoft.com/office/officeart/2008/layout/LinedList"/>
    <dgm:cxn modelId="{14153169-564A-4A24-83C7-83BBBA4815C4}" type="presParOf" srcId="{89B15CA2-A823-4E4D-B4B3-87398BB1163C}" destId="{7F781532-62BF-4F92-B2AF-AC1BFD9BEFAF}" srcOrd="5" destOrd="0" presId="urn:microsoft.com/office/officeart/2008/layout/LinedList"/>
    <dgm:cxn modelId="{3BC5BBFD-0EB5-484F-A564-EEB9919555A2}" type="presParOf" srcId="{7F781532-62BF-4F92-B2AF-AC1BFD9BEFAF}" destId="{2CD1CD0E-B1B1-466F-ADA1-2D4715B36E83}" srcOrd="0" destOrd="0" presId="urn:microsoft.com/office/officeart/2008/layout/LinedList"/>
    <dgm:cxn modelId="{26385F48-1944-4184-829A-D31A7B9B45FA}" type="presParOf" srcId="{7F781532-62BF-4F92-B2AF-AC1BFD9BEFAF}" destId="{4A26B241-E925-45B4-8311-77115BD568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69010-93C6-4D92-ADE2-8DFBCA5A84D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6E7FDF5-EEAE-4B0E-8856-7B648A1FFA32}">
      <dgm:prSet/>
      <dgm:spPr/>
      <dgm:t>
        <a:bodyPr/>
        <a:lstStyle/>
        <a:p>
          <a:r>
            <a:rPr lang="en-US" dirty="0"/>
            <a:t>First Party</a:t>
          </a:r>
        </a:p>
      </dgm:t>
    </dgm:pt>
    <dgm:pt modelId="{D43D334A-FD3A-403F-BE93-76CD02CD3D39}" type="parTrans" cxnId="{30103A06-F098-46C7-A81B-88707956880D}">
      <dgm:prSet/>
      <dgm:spPr/>
      <dgm:t>
        <a:bodyPr/>
        <a:lstStyle/>
        <a:p>
          <a:endParaRPr lang="en-US"/>
        </a:p>
      </dgm:t>
    </dgm:pt>
    <dgm:pt modelId="{A9707A45-D046-41D1-9D07-592BFC702D11}" type="sibTrans" cxnId="{30103A06-F098-46C7-A81B-88707956880D}">
      <dgm:prSet/>
      <dgm:spPr/>
      <dgm:t>
        <a:bodyPr/>
        <a:lstStyle/>
        <a:p>
          <a:endParaRPr lang="en-US"/>
        </a:p>
      </dgm:t>
    </dgm:pt>
    <dgm:pt modelId="{3AD0EC6D-6DF6-4057-97E2-9C6FE7BCFE2D}">
      <dgm:prSet/>
      <dgm:spPr/>
      <dgm:t>
        <a:bodyPr/>
        <a:lstStyle/>
        <a:p>
          <a:r>
            <a:rPr lang="en-US" dirty="0"/>
            <a:t>Third Party</a:t>
          </a:r>
        </a:p>
      </dgm:t>
    </dgm:pt>
    <dgm:pt modelId="{45AD0D0B-3AEF-4B0F-86A0-9D8AC006D2CB}" type="parTrans" cxnId="{76EDE0D0-9C28-4B60-A0E9-254D6A7B4811}">
      <dgm:prSet/>
      <dgm:spPr/>
      <dgm:t>
        <a:bodyPr/>
        <a:lstStyle/>
        <a:p>
          <a:endParaRPr lang="en-US"/>
        </a:p>
      </dgm:t>
    </dgm:pt>
    <dgm:pt modelId="{971555E2-F942-4C48-A6D9-0D3C66DD8974}" type="sibTrans" cxnId="{76EDE0D0-9C28-4B60-A0E9-254D6A7B4811}">
      <dgm:prSet/>
      <dgm:spPr/>
      <dgm:t>
        <a:bodyPr/>
        <a:lstStyle/>
        <a:p>
          <a:endParaRPr lang="en-US"/>
        </a:p>
      </dgm:t>
    </dgm:pt>
    <dgm:pt modelId="{318F05D2-FD5D-422A-8BF7-49E35A918C41}" type="pres">
      <dgm:prSet presAssocID="{B9269010-93C6-4D92-ADE2-8DFBCA5A84DA}" presName="hierChild1" presStyleCnt="0">
        <dgm:presLayoutVars>
          <dgm:chPref val="1"/>
          <dgm:dir/>
          <dgm:animOne val="branch"/>
          <dgm:animLvl val="lvl"/>
          <dgm:resizeHandles/>
        </dgm:presLayoutVars>
      </dgm:prSet>
      <dgm:spPr/>
    </dgm:pt>
    <dgm:pt modelId="{1C07EA79-61EF-46B3-968F-8AC9A1D31E1C}" type="pres">
      <dgm:prSet presAssocID="{C6E7FDF5-EEAE-4B0E-8856-7B648A1FFA32}" presName="hierRoot1" presStyleCnt="0"/>
      <dgm:spPr/>
    </dgm:pt>
    <dgm:pt modelId="{A4F634DC-4EBB-471F-9735-A27F17D6E13D}" type="pres">
      <dgm:prSet presAssocID="{C6E7FDF5-EEAE-4B0E-8856-7B648A1FFA32}" presName="composite" presStyleCnt="0"/>
      <dgm:spPr/>
    </dgm:pt>
    <dgm:pt modelId="{731B3B4E-5B8A-4DBC-BE2C-25186D8043FF}" type="pres">
      <dgm:prSet presAssocID="{C6E7FDF5-EEAE-4B0E-8856-7B648A1FFA32}" presName="background" presStyleLbl="node0" presStyleIdx="0" presStyleCnt="2"/>
      <dgm:spPr/>
    </dgm:pt>
    <dgm:pt modelId="{9E988A71-4E38-42E1-9686-D2BC23A1A956}" type="pres">
      <dgm:prSet presAssocID="{C6E7FDF5-EEAE-4B0E-8856-7B648A1FFA32}" presName="text" presStyleLbl="fgAcc0" presStyleIdx="0" presStyleCnt="2">
        <dgm:presLayoutVars>
          <dgm:chPref val="3"/>
        </dgm:presLayoutVars>
      </dgm:prSet>
      <dgm:spPr/>
    </dgm:pt>
    <dgm:pt modelId="{3F0BDF45-1CFE-4EC3-919E-CCDD205B06C1}" type="pres">
      <dgm:prSet presAssocID="{C6E7FDF5-EEAE-4B0E-8856-7B648A1FFA32}" presName="hierChild2" presStyleCnt="0"/>
      <dgm:spPr/>
    </dgm:pt>
    <dgm:pt modelId="{84F4E15E-EFF0-432F-9F24-075F35BA40B0}" type="pres">
      <dgm:prSet presAssocID="{3AD0EC6D-6DF6-4057-97E2-9C6FE7BCFE2D}" presName="hierRoot1" presStyleCnt="0"/>
      <dgm:spPr/>
    </dgm:pt>
    <dgm:pt modelId="{60CEAB9D-5939-4951-A325-4942DE3747D3}" type="pres">
      <dgm:prSet presAssocID="{3AD0EC6D-6DF6-4057-97E2-9C6FE7BCFE2D}" presName="composite" presStyleCnt="0"/>
      <dgm:spPr/>
    </dgm:pt>
    <dgm:pt modelId="{70BB1265-73FC-4FCC-AAF6-4E26A7FD4F58}" type="pres">
      <dgm:prSet presAssocID="{3AD0EC6D-6DF6-4057-97E2-9C6FE7BCFE2D}" presName="background" presStyleLbl="node0" presStyleIdx="1" presStyleCnt="2"/>
      <dgm:spPr/>
    </dgm:pt>
    <dgm:pt modelId="{80BC78C3-47C3-4933-83DB-6A1E030F6905}" type="pres">
      <dgm:prSet presAssocID="{3AD0EC6D-6DF6-4057-97E2-9C6FE7BCFE2D}" presName="text" presStyleLbl="fgAcc0" presStyleIdx="1" presStyleCnt="2">
        <dgm:presLayoutVars>
          <dgm:chPref val="3"/>
        </dgm:presLayoutVars>
      </dgm:prSet>
      <dgm:spPr/>
    </dgm:pt>
    <dgm:pt modelId="{5EC59D33-4617-4F7E-B299-D23E507F8F5F}" type="pres">
      <dgm:prSet presAssocID="{3AD0EC6D-6DF6-4057-97E2-9C6FE7BCFE2D}" presName="hierChild2" presStyleCnt="0"/>
      <dgm:spPr/>
    </dgm:pt>
  </dgm:ptLst>
  <dgm:cxnLst>
    <dgm:cxn modelId="{30103A06-F098-46C7-A81B-88707956880D}" srcId="{B9269010-93C6-4D92-ADE2-8DFBCA5A84DA}" destId="{C6E7FDF5-EEAE-4B0E-8856-7B648A1FFA32}" srcOrd="0" destOrd="0" parTransId="{D43D334A-FD3A-403F-BE93-76CD02CD3D39}" sibTransId="{A9707A45-D046-41D1-9D07-592BFC702D11}"/>
    <dgm:cxn modelId="{5AF26F40-DE59-4E94-BF3C-35CB2C7C84E3}" type="presOf" srcId="{C6E7FDF5-EEAE-4B0E-8856-7B648A1FFA32}" destId="{9E988A71-4E38-42E1-9686-D2BC23A1A956}" srcOrd="0" destOrd="0" presId="urn:microsoft.com/office/officeart/2005/8/layout/hierarchy1"/>
    <dgm:cxn modelId="{B9891248-DAF9-4698-982A-9D373819B336}" type="presOf" srcId="{3AD0EC6D-6DF6-4057-97E2-9C6FE7BCFE2D}" destId="{80BC78C3-47C3-4933-83DB-6A1E030F6905}" srcOrd="0" destOrd="0" presId="urn:microsoft.com/office/officeart/2005/8/layout/hierarchy1"/>
    <dgm:cxn modelId="{76EDE0D0-9C28-4B60-A0E9-254D6A7B4811}" srcId="{B9269010-93C6-4D92-ADE2-8DFBCA5A84DA}" destId="{3AD0EC6D-6DF6-4057-97E2-9C6FE7BCFE2D}" srcOrd="1" destOrd="0" parTransId="{45AD0D0B-3AEF-4B0F-86A0-9D8AC006D2CB}" sibTransId="{971555E2-F942-4C48-A6D9-0D3C66DD8974}"/>
    <dgm:cxn modelId="{3BD90FE7-88E2-4FF4-A8D7-22A44485AF49}" type="presOf" srcId="{B9269010-93C6-4D92-ADE2-8DFBCA5A84DA}" destId="{318F05D2-FD5D-422A-8BF7-49E35A918C41}" srcOrd="0" destOrd="0" presId="urn:microsoft.com/office/officeart/2005/8/layout/hierarchy1"/>
    <dgm:cxn modelId="{E50DAC17-F8F4-43E7-BF55-7F524C3EBAC8}" type="presParOf" srcId="{318F05D2-FD5D-422A-8BF7-49E35A918C41}" destId="{1C07EA79-61EF-46B3-968F-8AC9A1D31E1C}" srcOrd="0" destOrd="0" presId="urn:microsoft.com/office/officeart/2005/8/layout/hierarchy1"/>
    <dgm:cxn modelId="{DA436E68-6BFA-4BF9-A441-AB5E3FCA32C7}" type="presParOf" srcId="{1C07EA79-61EF-46B3-968F-8AC9A1D31E1C}" destId="{A4F634DC-4EBB-471F-9735-A27F17D6E13D}" srcOrd="0" destOrd="0" presId="urn:microsoft.com/office/officeart/2005/8/layout/hierarchy1"/>
    <dgm:cxn modelId="{2120DE54-7617-4DB9-87BF-77F1B68B0134}" type="presParOf" srcId="{A4F634DC-4EBB-471F-9735-A27F17D6E13D}" destId="{731B3B4E-5B8A-4DBC-BE2C-25186D8043FF}" srcOrd="0" destOrd="0" presId="urn:microsoft.com/office/officeart/2005/8/layout/hierarchy1"/>
    <dgm:cxn modelId="{F484D736-F918-40EB-8139-002E454D5D47}" type="presParOf" srcId="{A4F634DC-4EBB-471F-9735-A27F17D6E13D}" destId="{9E988A71-4E38-42E1-9686-D2BC23A1A956}" srcOrd="1" destOrd="0" presId="urn:microsoft.com/office/officeart/2005/8/layout/hierarchy1"/>
    <dgm:cxn modelId="{E08D26C7-774C-4232-A5EA-30B4D77388CC}" type="presParOf" srcId="{1C07EA79-61EF-46B3-968F-8AC9A1D31E1C}" destId="{3F0BDF45-1CFE-4EC3-919E-CCDD205B06C1}" srcOrd="1" destOrd="0" presId="urn:microsoft.com/office/officeart/2005/8/layout/hierarchy1"/>
    <dgm:cxn modelId="{7752CEFA-0AC0-49AF-B2CA-5D1FADC96457}" type="presParOf" srcId="{318F05D2-FD5D-422A-8BF7-49E35A918C41}" destId="{84F4E15E-EFF0-432F-9F24-075F35BA40B0}" srcOrd="1" destOrd="0" presId="urn:microsoft.com/office/officeart/2005/8/layout/hierarchy1"/>
    <dgm:cxn modelId="{7CD9F897-4ED2-4BE2-8279-B4CB5AA036D2}" type="presParOf" srcId="{84F4E15E-EFF0-432F-9F24-075F35BA40B0}" destId="{60CEAB9D-5939-4951-A325-4942DE3747D3}" srcOrd="0" destOrd="0" presId="urn:microsoft.com/office/officeart/2005/8/layout/hierarchy1"/>
    <dgm:cxn modelId="{C78E9163-213E-4DE2-BB4E-E8ADF43CF49D}" type="presParOf" srcId="{60CEAB9D-5939-4951-A325-4942DE3747D3}" destId="{70BB1265-73FC-4FCC-AAF6-4E26A7FD4F58}" srcOrd="0" destOrd="0" presId="urn:microsoft.com/office/officeart/2005/8/layout/hierarchy1"/>
    <dgm:cxn modelId="{2B1E3473-7505-4926-8778-F02B67B6BF20}" type="presParOf" srcId="{60CEAB9D-5939-4951-A325-4942DE3747D3}" destId="{80BC78C3-47C3-4933-83DB-6A1E030F6905}" srcOrd="1" destOrd="0" presId="urn:microsoft.com/office/officeart/2005/8/layout/hierarchy1"/>
    <dgm:cxn modelId="{ACE36ECC-D59C-4C4D-A02E-0B7768790ECC}" type="presParOf" srcId="{84F4E15E-EFF0-432F-9F24-075F35BA40B0}" destId="{5EC59D33-4617-4F7E-B299-D23E507F8F5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F0A80C-3FDF-4486-8631-4A2627E81381}"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E1D87C46-5115-4DF7-AB1B-C4C007CBE700}">
      <dgm:prSet/>
      <dgm:spPr/>
      <dgm:t>
        <a:bodyPr/>
        <a:lstStyle/>
        <a:p>
          <a:r>
            <a:rPr lang="en-US"/>
            <a:t>Earning wages</a:t>
          </a:r>
        </a:p>
      </dgm:t>
    </dgm:pt>
    <dgm:pt modelId="{EB2F00D2-58F9-4349-AA23-850F5FBBB92E}" type="parTrans" cxnId="{FB37C762-900E-4592-A205-37C89AE6EB19}">
      <dgm:prSet/>
      <dgm:spPr/>
      <dgm:t>
        <a:bodyPr/>
        <a:lstStyle/>
        <a:p>
          <a:endParaRPr lang="en-US"/>
        </a:p>
      </dgm:t>
    </dgm:pt>
    <dgm:pt modelId="{43500DC1-3547-448B-A900-C9FB6480391B}" type="sibTrans" cxnId="{FB37C762-900E-4592-A205-37C89AE6EB19}">
      <dgm:prSet/>
      <dgm:spPr/>
      <dgm:t>
        <a:bodyPr/>
        <a:lstStyle/>
        <a:p>
          <a:endParaRPr lang="en-US"/>
        </a:p>
      </dgm:t>
    </dgm:pt>
    <dgm:pt modelId="{94C35BE0-59C9-4A8A-9800-E07956557C9D}">
      <dgm:prSet/>
      <dgm:spPr/>
      <dgm:t>
        <a:bodyPr/>
        <a:lstStyle/>
        <a:p>
          <a:r>
            <a:rPr lang="en-US"/>
            <a:t>Inheriting money that wasn’t put in a special needs trust</a:t>
          </a:r>
        </a:p>
      </dgm:t>
    </dgm:pt>
    <dgm:pt modelId="{A9646B19-54A4-4FB6-B220-F03E735CA8D7}" type="parTrans" cxnId="{113DA9AD-9AEA-47C7-9950-A9558D968434}">
      <dgm:prSet/>
      <dgm:spPr/>
      <dgm:t>
        <a:bodyPr/>
        <a:lstStyle/>
        <a:p>
          <a:endParaRPr lang="en-US"/>
        </a:p>
      </dgm:t>
    </dgm:pt>
    <dgm:pt modelId="{A8C17EB5-9B14-4331-8D8F-D5EDF2660605}" type="sibTrans" cxnId="{113DA9AD-9AEA-47C7-9950-A9558D968434}">
      <dgm:prSet/>
      <dgm:spPr/>
      <dgm:t>
        <a:bodyPr/>
        <a:lstStyle/>
        <a:p>
          <a:endParaRPr lang="en-US"/>
        </a:p>
      </dgm:t>
    </dgm:pt>
    <dgm:pt modelId="{872308A9-A963-4223-BA58-251386DEE7D5}">
      <dgm:prSet/>
      <dgm:spPr/>
      <dgm:t>
        <a:bodyPr/>
        <a:lstStyle/>
        <a:p>
          <a:r>
            <a:rPr lang="en-US"/>
            <a:t>Receiving a backpayment from the Social Security Administration</a:t>
          </a:r>
        </a:p>
      </dgm:t>
    </dgm:pt>
    <dgm:pt modelId="{BD10227F-8334-4241-B16D-E4660D6B2D5F}" type="parTrans" cxnId="{F9914141-4E72-4CD7-8253-00113764CB24}">
      <dgm:prSet/>
      <dgm:spPr/>
      <dgm:t>
        <a:bodyPr/>
        <a:lstStyle/>
        <a:p>
          <a:endParaRPr lang="en-US"/>
        </a:p>
      </dgm:t>
    </dgm:pt>
    <dgm:pt modelId="{562FACFF-98E3-4AB3-B5C8-93D8E5AC0F87}" type="sibTrans" cxnId="{F9914141-4E72-4CD7-8253-00113764CB24}">
      <dgm:prSet/>
      <dgm:spPr/>
      <dgm:t>
        <a:bodyPr/>
        <a:lstStyle/>
        <a:p>
          <a:endParaRPr lang="en-US"/>
        </a:p>
      </dgm:t>
    </dgm:pt>
    <dgm:pt modelId="{87AE84A0-2253-49C7-9B1D-5804C16B204E}">
      <dgm:prSet/>
      <dgm:spPr/>
      <dgm:t>
        <a:bodyPr/>
        <a:lstStyle/>
        <a:p>
          <a:r>
            <a:rPr lang="en-US"/>
            <a:t>Receiving gifts from relatives</a:t>
          </a:r>
        </a:p>
      </dgm:t>
    </dgm:pt>
    <dgm:pt modelId="{8F37B294-DF74-450B-804C-D9C46319B2C8}" type="parTrans" cxnId="{C883EA2F-81C9-46E4-8758-D5CB67586C9B}">
      <dgm:prSet/>
      <dgm:spPr/>
      <dgm:t>
        <a:bodyPr/>
        <a:lstStyle/>
        <a:p>
          <a:endParaRPr lang="en-US"/>
        </a:p>
      </dgm:t>
    </dgm:pt>
    <dgm:pt modelId="{B17A31FE-0F2C-4F8E-BC22-B306700E9159}" type="sibTrans" cxnId="{C883EA2F-81C9-46E4-8758-D5CB67586C9B}">
      <dgm:prSet/>
      <dgm:spPr/>
      <dgm:t>
        <a:bodyPr/>
        <a:lstStyle/>
        <a:p>
          <a:endParaRPr lang="en-US"/>
        </a:p>
      </dgm:t>
    </dgm:pt>
    <dgm:pt modelId="{EE074C57-8191-4B89-A00F-1CE43283322C}">
      <dgm:prSet/>
      <dgm:spPr/>
      <dgm:t>
        <a:bodyPr/>
        <a:lstStyle/>
        <a:p>
          <a:r>
            <a:rPr lang="en-US"/>
            <a:t>Receiving a settlement</a:t>
          </a:r>
        </a:p>
      </dgm:t>
    </dgm:pt>
    <dgm:pt modelId="{4C2C0D56-E032-4204-858C-2ADAE99107C2}" type="parTrans" cxnId="{BAC63AFE-92E6-4C17-B393-A2953276BE67}">
      <dgm:prSet/>
      <dgm:spPr/>
      <dgm:t>
        <a:bodyPr/>
        <a:lstStyle/>
        <a:p>
          <a:endParaRPr lang="en-US"/>
        </a:p>
      </dgm:t>
    </dgm:pt>
    <dgm:pt modelId="{1A1CF1FE-15BE-4133-B6E3-1BE427EF027E}" type="sibTrans" cxnId="{BAC63AFE-92E6-4C17-B393-A2953276BE67}">
      <dgm:prSet/>
      <dgm:spPr/>
      <dgm:t>
        <a:bodyPr/>
        <a:lstStyle/>
        <a:p>
          <a:endParaRPr lang="en-US"/>
        </a:p>
      </dgm:t>
    </dgm:pt>
    <dgm:pt modelId="{5F54E9B1-2C91-426F-BC1E-176709422CB6}">
      <dgm:prSet/>
      <dgm:spPr/>
      <dgm:t>
        <a:bodyPr/>
        <a:lstStyle/>
        <a:p>
          <a:r>
            <a:rPr lang="en-US" dirty="0"/>
            <a:t>Requires a Medicaid lien at person’s death.  Requires court supervision.  </a:t>
          </a:r>
        </a:p>
      </dgm:t>
    </dgm:pt>
    <dgm:pt modelId="{1A598C51-BB4F-420F-9DF1-F707C2F4A7DA}" type="parTrans" cxnId="{33D4E1B2-3230-4A4B-B336-5827A1E5D3DA}">
      <dgm:prSet/>
      <dgm:spPr/>
      <dgm:t>
        <a:bodyPr/>
        <a:lstStyle/>
        <a:p>
          <a:endParaRPr lang="en-US"/>
        </a:p>
      </dgm:t>
    </dgm:pt>
    <dgm:pt modelId="{F2479F6C-0757-4173-AC03-5F1F531079A2}" type="sibTrans" cxnId="{33D4E1B2-3230-4A4B-B336-5827A1E5D3DA}">
      <dgm:prSet/>
      <dgm:spPr/>
      <dgm:t>
        <a:bodyPr/>
        <a:lstStyle/>
        <a:p>
          <a:endParaRPr lang="en-US"/>
        </a:p>
      </dgm:t>
    </dgm:pt>
    <dgm:pt modelId="{5019987C-11C6-4BB2-95D9-8D31F39A2F18}" type="pres">
      <dgm:prSet presAssocID="{36F0A80C-3FDF-4486-8631-4A2627E81381}" presName="diagram" presStyleCnt="0">
        <dgm:presLayoutVars>
          <dgm:dir/>
          <dgm:resizeHandles val="exact"/>
        </dgm:presLayoutVars>
      </dgm:prSet>
      <dgm:spPr/>
    </dgm:pt>
    <dgm:pt modelId="{E6269F72-7809-433F-B103-698798C6693A}" type="pres">
      <dgm:prSet presAssocID="{E1D87C46-5115-4DF7-AB1B-C4C007CBE700}" presName="node" presStyleLbl="node1" presStyleIdx="0" presStyleCnt="6">
        <dgm:presLayoutVars>
          <dgm:bulletEnabled val="1"/>
        </dgm:presLayoutVars>
      </dgm:prSet>
      <dgm:spPr/>
    </dgm:pt>
    <dgm:pt modelId="{B8C7FCD7-5324-4A3F-9608-508792B45780}" type="pres">
      <dgm:prSet presAssocID="{43500DC1-3547-448B-A900-C9FB6480391B}" presName="sibTrans" presStyleCnt="0"/>
      <dgm:spPr/>
    </dgm:pt>
    <dgm:pt modelId="{ED0A400B-B6C2-49B4-B4BF-CE0708295DE9}" type="pres">
      <dgm:prSet presAssocID="{94C35BE0-59C9-4A8A-9800-E07956557C9D}" presName="node" presStyleLbl="node1" presStyleIdx="1" presStyleCnt="6">
        <dgm:presLayoutVars>
          <dgm:bulletEnabled val="1"/>
        </dgm:presLayoutVars>
      </dgm:prSet>
      <dgm:spPr/>
    </dgm:pt>
    <dgm:pt modelId="{3487EE23-5E3A-4620-BA60-F45E669AAE8E}" type="pres">
      <dgm:prSet presAssocID="{A8C17EB5-9B14-4331-8D8F-D5EDF2660605}" presName="sibTrans" presStyleCnt="0"/>
      <dgm:spPr/>
    </dgm:pt>
    <dgm:pt modelId="{EC3F0080-20CF-4703-A53C-C904A8A2844E}" type="pres">
      <dgm:prSet presAssocID="{872308A9-A963-4223-BA58-251386DEE7D5}" presName="node" presStyleLbl="node1" presStyleIdx="2" presStyleCnt="6">
        <dgm:presLayoutVars>
          <dgm:bulletEnabled val="1"/>
        </dgm:presLayoutVars>
      </dgm:prSet>
      <dgm:spPr/>
    </dgm:pt>
    <dgm:pt modelId="{6EA30D48-CEEA-4B1B-A0FA-661575DE4F8F}" type="pres">
      <dgm:prSet presAssocID="{562FACFF-98E3-4AB3-B5C8-93D8E5AC0F87}" presName="sibTrans" presStyleCnt="0"/>
      <dgm:spPr/>
    </dgm:pt>
    <dgm:pt modelId="{0C6E58FD-2730-4D4A-9C86-5EE420C77BD9}" type="pres">
      <dgm:prSet presAssocID="{87AE84A0-2253-49C7-9B1D-5804C16B204E}" presName="node" presStyleLbl="node1" presStyleIdx="3" presStyleCnt="6">
        <dgm:presLayoutVars>
          <dgm:bulletEnabled val="1"/>
        </dgm:presLayoutVars>
      </dgm:prSet>
      <dgm:spPr/>
    </dgm:pt>
    <dgm:pt modelId="{B08BA07E-1D67-423A-B1A0-E0243D923B84}" type="pres">
      <dgm:prSet presAssocID="{B17A31FE-0F2C-4F8E-BC22-B306700E9159}" presName="sibTrans" presStyleCnt="0"/>
      <dgm:spPr/>
    </dgm:pt>
    <dgm:pt modelId="{24A8007D-536F-40CA-8267-F38B7C5671CF}" type="pres">
      <dgm:prSet presAssocID="{EE074C57-8191-4B89-A00F-1CE43283322C}" presName="node" presStyleLbl="node1" presStyleIdx="4" presStyleCnt="6">
        <dgm:presLayoutVars>
          <dgm:bulletEnabled val="1"/>
        </dgm:presLayoutVars>
      </dgm:prSet>
      <dgm:spPr/>
    </dgm:pt>
    <dgm:pt modelId="{03BF98A1-37B0-43BF-849E-DEC842DA1179}" type="pres">
      <dgm:prSet presAssocID="{1A1CF1FE-15BE-4133-B6E3-1BE427EF027E}" presName="sibTrans" presStyleCnt="0"/>
      <dgm:spPr/>
    </dgm:pt>
    <dgm:pt modelId="{F6F27CD0-72A4-484D-9197-BDA32D165CB5}" type="pres">
      <dgm:prSet presAssocID="{5F54E9B1-2C91-426F-BC1E-176709422CB6}" presName="node" presStyleLbl="node1" presStyleIdx="5" presStyleCnt="6">
        <dgm:presLayoutVars>
          <dgm:bulletEnabled val="1"/>
        </dgm:presLayoutVars>
      </dgm:prSet>
      <dgm:spPr/>
    </dgm:pt>
  </dgm:ptLst>
  <dgm:cxnLst>
    <dgm:cxn modelId="{C883EA2F-81C9-46E4-8758-D5CB67586C9B}" srcId="{36F0A80C-3FDF-4486-8631-4A2627E81381}" destId="{87AE84A0-2253-49C7-9B1D-5804C16B204E}" srcOrd="3" destOrd="0" parTransId="{8F37B294-DF74-450B-804C-D9C46319B2C8}" sibTransId="{B17A31FE-0F2C-4F8E-BC22-B306700E9159}"/>
    <dgm:cxn modelId="{DE54555C-4363-40B2-8F2E-27D9A11DDC17}" type="presOf" srcId="{87AE84A0-2253-49C7-9B1D-5804C16B204E}" destId="{0C6E58FD-2730-4D4A-9C86-5EE420C77BD9}" srcOrd="0" destOrd="0" presId="urn:microsoft.com/office/officeart/2005/8/layout/default"/>
    <dgm:cxn modelId="{1CF19B5C-EC2F-4B6D-9B25-E4457A7BA957}" type="presOf" srcId="{872308A9-A963-4223-BA58-251386DEE7D5}" destId="{EC3F0080-20CF-4703-A53C-C904A8A2844E}" srcOrd="0" destOrd="0" presId="urn:microsoft.com/office/officeart/2005/8/layout/default"/>
    <dgm:cxn modelId="{F9914141-4E72-4CD7-8253-00113764CB24}" srcId="{36F0A80C-3FDF-4486-8631-4A2627E81381}" destId="{872308A9-A963-4223-BA58-251386DEE7D5}" srcOrd="2" destOrd="0" parTransId="{BD10227F-8334-4241-B16D-E4660D6B2D5F}" sibTransId="{562FACFF-98E3-4AB3-B5C8-93D8E5AC0F87}"/>
    <dgm:cxn modelId="{FB37C762-900E-4592-A205-37C89AE6EB19}" srcId="{36F0A80C-3FDF-4486-8631-4A2627E81381}" destId="{E1D87C46-5115-4DF7-AB1B-C4C007CBE700}" srcOrd="0" destOrd="0" parTransId="{EB2F00D2-58F9-4349-AA23-850F5FBBB92E}" sibTransId="{43500DC1-3547-448B-A900-C9FB6480391B}"/>
    <dgm:cxn modelId="{113DA9AD-9AEA-47C7-9950-A9558D968434}" srcId="{36F0A80C-3FDF-4486-8631-4A2627E81381}" destId="{94C35BE0-59C9-4A8A-9800-E07956557C9D}" srcOrd="1" destOrd="0" parTransId="{A9646B19-54A4-4FB6-B220-F03E735CA8D7}" sibTransId="{A8C17EB5-9B14-4331-8D8F-D5EDF2660605}"/>
    <dgm:cxn modelId="{33D4E1B2-3230-4A4B-B336-5827A1E5D3DA}" srcId="{36F0A80C-3FDF-4486-8631-4A2627E81381}" destId="{5F54E9B1-2C91-426F-BC1E-176709422CB6}" srcOrd="5" destOrd="0" parTransId="{1A598C51-BB4F-420F-9DF1-F707C2F4A7DA}" sibTransId="{F2479F6C-0757-4173-AC03-5F1F531079A2}"/>
    <dgm:cxn modelId="{E8D354BC-792C-4B1F-9A26-B3793125C718}" type="presOf" srcId="{5F54E9B1-2C91-426F-BC1E-176709422CB6}" destId="{F6F27CD0-72A4-484D-9197-BDA32D165CB5}" srcOrd="0" destOrd="0" presId="urn:microsoft.com/office/officeart/2005/8/layout/default"/>
    <dgm:cxn modelId="{0C9A38D8-1DF4-4CA1-9C0B-5DA8799F238E}" type="presOf" srcId="{EE074C57-8191-4B89-A00F-1CE43283322C}" destId="{24A8007D-536F-40CA-8267-F38B7C5671CF}" srcOrd="0" destOrd="0" presId="urn:microsoft.com/office/officeart/2005/8/layout/default"/>
    <dgm:cxn modelId="{EFB6AAED-CC12-4AD5-A7AA-7A1A44800B31}" type="presOf" srcId="{E1D87C46-5115-4DF7-AB1B-C4C007CBE700}" destId="{E6269F72-7809-433F-B103-698798C6693A}" srcOrd="0" destOrd="0" presId="urn:microsoft.com/office/officeart/2005/8/layout/default"/>
    <dgm:cxn modelId="{54128BFB-D4D3-4480-87B6-B096CF571CDC}" type="presOf" srcId="{36F0A80C-3FDF-4486-8631-4A2627E81381}" destId="{5019987C-11C6-4BB2-95D9-8D31F39A2F18}" srcOrd="0" destOrd="0" presId="urn:microsoft.com/office/officeart/2005/8/layout/default"/>
    <dgm:cxn modelId="{5492AAFB-CB69-463F-94AF-12F0C1517F85}" type="presOf" srcId="{94C35BE0-59C9-4A8A-9800-E07956557C9D}" destId="{ED0A400B-B6C2-49B4-B4BF-CE0708295DE9}" srcOrd="0" destOrd="0" presId="urn:microsoft.com/office/officeart/2005/8/layout/default"/>
    <dgm:cxn modelId="{BAC63AFE-92E6-4C17-B393-A2953276BE67}" srcId="{36F0A80C-3FDF-4486-8631-4A2627E81381}" destId="{EE074C57-8191-4B89-A00F-1CE43283322C}" srcOrd="4" destOrd="0" parTransId="{4C2C0D56-E032-4204-858C-2ADAE99107C2}" sibTransId="{1A1CF1FE-15BE-4133-B6E3-1BE427EF027E}"/>
    <dgm:cxn modelId="{2211BE91-47A7-452C-887F-646F090280DE}" type="presParOf" srcId="{5019987C-11C6-4BB2-95D9-8D31F39A2F18}" destId="{E6269F72-7809-433F-B103-698798C6693A}" srcOrd="0" destOrd="0" presId="urn:microsoft.com/office/officeart/2005/8/layout/default"/>
    <dgm:cxn modelId="{30189646-B68B-4F58-B7DE-723C83EB74CC}" type="presParOf" srcId="{5019987C-11C6-4BB2-95D9-8D31F39A2F18}" destId="{B8C7FCD7-5324-4A3F-9608-508792B45780}" srcOrd="1" destOrd="0" presId="urn:microsoft.com/office/officeart/2005/8/layout/default"/>
    <dgm:cxn modelId="{B1196927-8ADA-45DA-BDE7-A35A40D88EFE}" type="presParOf" srcId="{5019987C-11C6-4BB2-95D9-8D31F39A2F18}" destId="{ED0A400B-B6C2-49B4-B4BF-CE0708295DE9}" srcOrd="2" destOrd="0" presId="urn:microsoft.com/office/officeart/2005/8/layout/default"/>
    <dgm:cxn modelId="{A34476FE-1097-4013-97A9-703D25171F10}" type="presParOf" srcId="{5019987C-11C6-4BB2-95D9-8D31F39A2F18}" destId="{3487EE23-5E3A-4620-BA60-F45E669AAE8E}" srcOrd="3" destOrd="0" presId="urn:microsoft.com/office/officeart/2005/8/layout/default"/>
    <dgm:cxn modelId="{30C97D1D-D9AE-4B24-9ECF-F492373B9123}" type="presParOf" srcId="{5019987C-11C6-4BB2-95D9-8D31F39A2F18}" destId="{EC3F0080-20CF-4703-A53C-C904A8A2844E}" srcOrd="4" destOrd="0" presId="urn:microsoft.com/office/officeart/2005/8/layout/default"/>
    <dgm:cxn modelId="{AC64D479-F053-461C-8083-70B1A3649E2A}" type="presParOf" srcId="{5019987C-11C6-4BB2-95D9-8D31F39A2F18}" destId="{6EA30D48-CEEA-4B1B-A0FA-661575DE4F8F}" srcOrd="5" destOrd="0" presId="urn:microsoft.com/office/officeart/2005/8/layout/default"/>
    <dgm:cxn modelId="{8CDB6A57-C214-4A5C-8893-B1F97FFE75BA}" type="presParOf" srcId="{5019987C-11C6-4BB2-95D9-8D31F39A2F18}" destId="{0C6E58FD-2730-4D4A-9C86-5EE420C77BD9}" srcOrd="6" destOrd="0" presId="urn:microsoft.com/office/officeart/2005/8/layout/default"/>
    <dgm:cxn modelId="{1766789E-615D-448B-AD4E-F484CC9628E1}" type="presParOf" srcId="{5019987C-11C6-4BB2-95D9-8D31F39A2F18}" destId="{B08BA07E-1D67-423A-B1A0-E0243D923B84}" srcOrd="7" destOrd="0" presId="urn:microsoft.com/office/officeart/2005/8/layout/default"/>
    <dgm:cxn modelId="{520A623A-6E59-45FF-89D5-BDDA43AC682C}" type="presParOf" srcId="{5019987C-11C6-4BB2-95D9-8D31F39A2F18}" destId="{24A8007D-536F-40CA-8267-F38B7C5671CF}" srcOrd="8" destOrd="0" presId="urn:microsoft.com/office/officeart/2005/8/layout/default"/>
    <dgm:cxn modelId="{EE08ECF1-33D7-46C2-A89C-1D722A6F111B}" type="presParOf" srcId="{5019987C-11C6-4BB2-95D9-8D31F39A2F18}" destId="{03BF98A1-37B0-43BF-849E-DEC842DA1179}" srcOrd="9" destOrd="0" presId="urn:microsoft.com/office/officeart/2005/8/layout/default"/>
    <dgm:cxn modelId="{12B78A15-921C-4360-B6D0-C27537E14E4D}" type="presParOf" srcId="{5019987C-11C6-4BB2-95D9-8D31F39A2F18}" destId="{F6F27CD0-72A4-484D-9197-BDA32D165CB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282AF8-AA7C-417D-9F8B-7DEA1C9E426B}"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3C6F8AE4-31C7-470A-B556-7397808C80BB}">
      <dgm:prSet/>
      <dgm:spPr/>
      <dgm:t>
        <a:bodyPr/>
        <a:lstStyle/>
        <a:p>
          <a:r>
            <a:rPr lang="en-US"/>
            <a:t>Anyone except the person with the disability can put in money</a:t>
          </a:r>
        </a:p>
      </dgm:t>
    </dgm:pt>
    <dgm:pt modelId="{E1D3FDA3-13CE-453F-BE82-926A5DA0453F}" type="parTrans" cxnId="{58FA8C23-CC45-41E9-B693-E2EEE292A7F4}">
      <dgm:prSet/>
      <dgm:spPr/>
      <dgm:t>
        <a:bodyPr/>
        <a:lstStyle/>
        <a:p>
          <a:endParaRPr lang="en-US"/>
        </a:p>
      </dgm:t>
    </dgm:pt>
    <dgm:pt modelId="{F49959E5-E121-4C6D-BE5E-87AF7F00DA63}" type="sibTrans" cxnId="{58FA8C23-CC45-41E9-B693-E2EEE292A7F4}">
      <dgm:prSet/>
      <dgm:spPr/>
      <dgm:t>
        <a:bodyPr/>
        <a:lstStyle/>
        <a:p>
          <a:endParaRPr lang="en-US"/>
        </a:p>
      </dgm:t>
    </dgm:pt>
    <dgm:pt modelId="{9FB7970A-8C5A-4015-8375-7C271C1438EB}">
      <dgm:prSet/>
      <dgm:spPr/>
      <dgm:t>
        <a:bodyPr/>
        <a:lstStyle/>
        <a:p>
          <a:r>
            <a:rPr lang="en-US"/>
            <a:t>Can be set up to exist while you are alive (an inter vivos trust) or can be set up in your will to be established after you die (testamentary)</a:t>
          </a:r>
        </a:p>
      </dgm:t>
    </dgm:pt>
    <dgm:pt modelId="{58DEC6A2-4B9F-4A0D-A6BA-A14B610D8FF9}" type="parTrans" cxnId="{8A9365C1-908D-4F26-9145-8F3C98CCA02D}">
      <dgm:prSet/>
      <dgm:spPr/>
      <dgm:t>
        <a:bodyPr/>
        <a:lstStyle/>
        <a:p>
          <a:endParaRPr lang="en-US"/>
        </a:p>
      </dgm:t>
    </dgm:pt>
    <dgm:pt modelId="{A10B0ABB-6B77-4E0F-83E3-E43CABD838AC}" type="sibTrans" cxnId="{8A9365C1-908D-4F26-9145-8F3C98CCA02D}">
      <dgm:prSet/>
      <dgm:spPr/>
      <dgm:t>
        <a:bodyPr/>
        <a:lstStyle/>
        <a:p>
          <a:endParaRPr lang="en-US"/>
        </a:p>
      </dgm:t>
    </dgm:pt>
    <dgm:pt modelId="{0AF8DFA0-D00C-44FC-83B1-6D1FB34E03CE}">
      <dgm:prSet/>
      <dgm:spPr/>
      <dgm:t>
        <a:bodyPr/>
        <a:lstStyle/>
        <a:p>
          <a:r>
            <a:rPr lang="en-US"/>
            <a:t>We can help you decide which option makes sense for your family</a:t>
          </a:r>
        </a:p>
      </dgm:t>
    </dgm:pt>
    <dgm:pt modelId="{1D6980F1-CA8C-4F04-9D6A-FEED8C9375E3}" type="parTrans" cxnId="{A1CD6C16-33A1-4365-8C8A-3D128419BCBA}">
      <dgm:prSet/>
      <dgm:spPr/>
      <dgm:t>
        <a:bodyPr/>
        <a:lstStyle/>
        <a:p>
          <a:endParaRPr lang="en-US"/>
        </a:p>
      </dgm:t>
    </dgm:pt>
    <dgm:pt modelId="{7D5263B4-B9A6-48AB-BD23-887A0525BCE9}" type="sibTrans" cxnId="{A1CD6C16-33A1-4365-8C8A-3D128419BCBA}">
      <dgm:prSet/>
      <dgm:spPr/>
      <dgm:t>
        <a:bodyPr/>
        <a:lstStyle/>
        <a:p>
          <a:endParaRPr lang="en-US"/>
        </a:p>
      </dgm:t>
    </dgm:pt>
    <dgm:pt modelId="{4BDC3222-55ED-4365-BAA9-6E51FA9FA3B1}" type="pres">
      <dgm:prSet presAssocID="{41282AF8-AA7C-417D-9F8B-7DEA1C9E426B}" presName="linear" presStyleCnt="0">
        <dgm:presLayoutVars>
          <dgm:animLvl val="lvl"/>
          <dgm:resizeHandles val="exact"/>
        </dgm:presLayoutVars>
      </dgm:prSet>
      <dgm:spPr/>
    </dgm:pt>
    <dgm:pt modelId="{2E1222C8-7394-42EF-A2ED-0098A5DDCF28}" type="pres">
      <dgm:prSet presAssocID="{3C6F8AE4-31C7-470A-B556-7397808C80BB}" presName="parentText" presStyleLbl="node1" presStyleIdx="0" presStyleCnt="3">
        <dgm:presLayoutVars>
          <dgm:chMax val="0"/>
          <dgm:bulletEnabled val="1"/>
        </dgm:presLayoutVars>
      </dgm:prSet>
      <dgm:spPr/>
    </dgm:pt>
    <dgm:pt modelId="{9CF2B4B2-6BAE-4405-9F63-A5DBFABA0D00}" type="pres">
      <dgm:prSet presAssocID="{F49959E5-E121-4C6D-BE5E-87AF7F00DA63}" presName="spacer" presStyleCnt="0"/>
      <dgm:spPr/>
    </dgm:pt>
    <dgm:pt modelId="{8E45099A-8419-4C75-8CE5-9AAD739CFDEB}" type="pres">
      <dgm:prSet presAssocID="{9FB7970A-8C5A-4015-8375-7C271C1438EB}" presName="parentText" presStyleLbl="node1" presStyleIdx="1" presStyleCnt="3">
        <dgm:presLayoutVars>
          <dgm:chMax val="0"/>
          <dgm:bulletEnabled val="1"/>
        </dgm:presLayoutVars>
      </dgm:prSet>
      <dgm:spPr/>
    </dgm:pt>
    <dgm:pt modelId="{79634664-FCB9-45CE-860E-25930C058337}" type="pres">
      <dgm:prSet presAssocID="{A10B0ABB-6B77-4E0F-83E3-E43CABD838AC}" presName="spacer" presStyleCnt="0"/>
      <dgm:spPr/>
    </dgm:pt>
    <dgm:pt modelId="{8B453D97-7A7F-4721-B6AD-348542B5BE12}" type="pres">
      <dgm:prSet presAssocID="{0AF8DFA0-D00C-44FC-83B1-6D1FB34E03CE}" presName="parentText" presStyleLbl="node1" presStyleIdx="2" presStyleCnt="3">
        <dgm:presLayoutVars>
          <dgm:chMax val="0"/>
          <dgm:bulletEnabled val="1"/>
        </dgm:presLayoutVars>
      </dgm:prSet>
      <dgm:spPr/>
    </dgm:pt>
  </dgm:ptLst>
  <dgm:cxnLst>
    <dgm:cxn modelId="{E9C5C813-B615-47AA-879F-CA615FA897E3}" type="presOf" srcId="{9FB7970A-8C5A-4015-8375-7C271C1438EB}" destId="{8E45099A-8419-4C75-8CE5-9AAD739CFDEB}" srcOrd="0" destOrd="0" presId="urn:microsoft.com/office/officeart/2005/8/layout/vList2"/>
    <dgm:cxn modelId="{A1CD6C16-33A1-4365-8C8A-3D128419BCBA}" srcId="{41282AF8-AA7C-417D-9F8B-7DEA1C9E426B}" destId="{0AF8DFA0-D00C-44FC-83B1-6D1FB34E03CE}" srcOrd="2" destOrd="0" parTransId="{1D6980F1-CA8C-4F04-9D6A-FEED8C9375E3}" sibTransId="{7D5263B4-B9A6-48AB-BD23-887A0525BCE9}"/>
    <dgm:cxn modelId="{58FA8C23-CC45-41E9-B693-E2EEE292A7F4}" srcId="{41282AF8-AA7C-417D-9F8B-7DEA1C9E426B}" destId="{3C6F8AE4-31C7-470A-B556-7397808C80BB}" srcOrd="0" destOrd="0" parTransId="{E1D3FDA3-13CE-453F-BE82-926A5DA0453F}" sibTransId="{F49959E5-E121-4C6D-BE5E-87AF7F00DA63}"/>
    <dgm:cxn modelId="{5C883977-579D-4B9F-98AD-423A6326886A}" type="presOf" srcId="{3C6F8AE4-31C7-470A-B556-7397808C80BB}" destId="{2E1222C8-7394-42EF-A2ED-0098A5DDCF28}" srcOrd="0" destOrd="0" presId="urn:microsoft.com/office/officeart/2005/8/layout/vList2"/>
    <dgm:cxn modelId="{DC41D9BD-B95C-4A5A-BE3E-97E1338B7A55}" type="presOf" srcId="{41282AF8-AA7C-417D-9F8B-7DEA1C9E426B}" destId="{4BDC3222-55ED-4365-BAA9-6E51FA9FA3B1}" srcOrd="0" destOrd="0" presId="urn:microsoft.com/office/officeart/2005/8/layout/vList2"/>
    <dgm:cxn modelId="{8A9365C1-908D-4F26-9145-8F3C98CCA02D}" srcId="{41282AF8-AA7C-417D-9F8B-7DEA1C9E426B}" destId="{9FB7970A-8C5A-4015-8375-7C271C1438EB}" srcOrd="1" destOrd="0" parTransId="{58DEC6A2-4B9F-4A0D-A6BA-A14B610D8FF9}" sibTransId="{A10B0ABB-6B77-4E0F-83E3-E43CABD838AC}"/>
    <dgm:cxn modelId="{19979FC7-7815-42A4-AA5F-1FB85667872F}" type="presOf" srcId="{0AF8DFA0-D00C-44FC-83B1-6D1FB34E03CE}" destId="{8B453D97-7A7F-4721-B6AD-348542B5BE12}" srcOrd="0" destOrd="0" presId="urn:microsoft.com/office/officeart/2005/8/layout/vList2"/>
    <dgm:cxn modelId="{FC5773C5-DDEE-465B-8D82-F421AA9C2F9B}" type="presParOf" srcId="{4BDC3222-55ED-4365-BAA9-6E51FA9FA3B1}" destId="{2E1222C8-7394-42EF-A2ED-0098A5DDCF28}" srcOrd="0" destOrd="0" presId="urn:microsoft.com/office/officeart/2005/8/layout/vList2"/>
    <dgm:cxn modelId="{6B4760B2-B0FE-4150-97C1-6926C866CAED}" type="presParOf" srcId="{4BDC3222-55ED-4365-BAA9-6E51FA9FA3B1}" destId="{9CF2B4B2-6BAE-4405-9F63-A5DBFABA0D00}" srcOrd="1" destOrd="0" presId="urn:microsoft.com/office/officeart/2005/8/layout/vList2"/>
    <dgm:cxn modelId="{D47C4A7A-F20F-46EE-884E-78D739864C65}" type="presParOf" srcId="{4BDC3222-55ED-4365-BAA9-6E51FA9FA3B1}" destId="{8E45099A-8419-4C75-8CE5-9AAD739CFDEB}" srcOrd="2" destOrd="0" presId="urn:microsoft.com/office/officeart/2005/8/layout/vList2"/>
    <dgm:cxn modelId="{75A4B0F2-ECD2-4440-9EE9-992E3582D3EE}" type="presParOf" srcId="{4BDC3222-55ED-4365-BAA9-6E51FA9FA3B1}" destId="{79634664-FCB9-45CE-860E-25930C058337}" srcOrd="3" destOrd="0" presId="urn:microsoft.com/office/officeart/2005/8/layout/vList2"/>
    <dgm:cxn modelId="{B5CD72ED-392F-4CCB-B9D8-AC28F6ACD905}" type="presParOf" srcId="{4BDC3222-55ED-4365-BAA9-6E51FA9FA3B1}" destId="{8B453D97-7A7F-4721-B6AD-348542B5BE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5CF317-473A-48AF-8BAB-9C9EECE839A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B2AF9A7-6BE4-430A-BD86-39EDB381ECF9}">
      <dgm:prSet custT="1"/>
      <dgm:spPr/>
      <dgm:t>
        <a:bodyPr/>
        <a:lstStyle/>
        <a:p>
          <a:pPr>
            <a:defRPr cap="all"/>
          </a:pPr>
          <a:r>
            <a:rPr lang="en-US" sz="2000" b="1" dirty="0"/>
            <a:t>Establish a will</a:t>
          </a:r>
        </a:p>
      </dgm:t>
    </dgm:pt>
    <dgm:pt modelId="{4DE0845E-CCCE-4E17-9708-5B8E6CF69801}" type="parTrans" cxnId="{8C4CF0A7-ED43-4642-9F48-7843C1C3FB94}">
      <dgm:prSet/>
      <dgm:spPr/>
      <dgm:t>
        <a:bodyPr/>
        <a:lstStyle/>
        <a:p>
          <a:endParaRPr lang="en-US"/>
        </a:p>
      </dgm:t>
    </dgm:pt>
    <dgm:pt modelId="{244BCD88-2FCD-49D7-8F6D-C55727B281EC}" type="sibTrans" cxnId="{8C4CF0A7-ED43-4642-9F48-7843C1C3FB94}">
      <dgm:prSet/>
      <dgm:spPr/>
      <dgm:t>
        <a:bodyPr/>
        <a:lstStyle/>
        <a:p>
          <a:endParaRPr lang="en-US"/>
        </a:p>
      </dgm:t>
    </dgm:pt>
    <dgm:pt modelId="{95FADD4E-82D8-4314-B0CF-49AAE055850A}">
      <dgm:prSet custT="1"/>
      <dgm:spPr/>
      <dgm:t>
        <a:bodyPr/>
        <a:lstStyle/>
        <a:p>
          <a:pPr>
            <a:defRPr cap="all"/>
          </a:pPr>
          <a:r>
            <a:rPr lang="en-US" sz="2000" b="1" dirty="0"/>
            <a:t>Establish a third-party special needs trust in your will or THAT works in combination with your will</a:t>
          </a:r>
        </a:p>
      </dgm:t>
    </dgm:pt>
    <dgm:pt modelId="{89FF63E3-38D9-4932-86BB-A4776046EB30}" type="parTrans" cxnId="{C5DF3335-ACBD-4AE1-8A46-9ED2CE05B9E5}">
      <dgm:prSet/>
      <dgm:spPr/>
      <dgm:t>
        <a:bodyPr/>
        <a:lstStyle/>
        <a:p>
          <a:endParaRPr lang="en-US"/>
        </a:p>
      </dgm:t>
    </dgm:pt>
    <dgm:pt modelId="{DA46690E-AA6A-414B-994C-23E586F9D54D}" type="sibTrans" cxnId="{C5DF3335-ACBD-4AE1-8A46-9ED2CE05B9E5}">
      <dgm:prSet/>
      <dgm:spPr/>
      <dgm:t>
        <a:bodyPr/>
        <a:lstStyle/>
        <a:p>
          <a:endParaRPr lang="en-US"/>
        </a:p>
      </dgm:t>
    </dgm:pt>
    <dgm:pt modelId="{BFE765EB-6AD2-4C87-ACD3-546BA79BBED3}">
      <dgm:prSet/>
      <dgm:spPr/>
      <dgm:t>
        <a:bodyPr/>
        <a:lstStyle/>
        <a:p>
          <a:pPr>
            <a:defRPr cap="all"/>
          </a:pPr>
          <a:r>
            <a:rPr lang="en-US" b="1" dirty="0"/>
            <a:t>Make sure  beneficiary designations (such as life insurance) name the trust RATHER THAN THE INDIVIDUAL if you want non-probate assets left to the trust.  </a:t>
          </a:r>
        </a:p>
      </dgm:t>
    </dgm:pt>
    <dgm:pt modelId="{D762647E-3F64-42C3-950E-6152438BBF82}" type="parTrans" cxnId="{E0128B37-EE39-497D-9C15-C4B57AF1E22E}">
      <dgm:prSet/>
      <dgm:spPr/>
      <dgm:t>
        <a:bodyPr/>
        <a:lstStyle/>
        <a:p>
          <a:endParaRPr lang="en-US"/>
        </a:p>
      </dgm:t>
    </dgm:pt>
    <dgm:pt modelId="{127C27B7-3776-4B22-B20D-0BEFFCFA92FB}" type="sibTrans" cxnId="{E0128B37-EE39-497D-9C15-C4B57AF1E22E}">
      <dgm:prSet/>
      <dgm:spPr/>
      <dgm:t>
        <a:bodyPr/>
        <a:lstStyle/>
        <a:p>
          <a:endParaRPr lang="en-US"/>
        </a:p>
      </dgm:t>
    </dgm:pt>
    <dgm:pt modelId="{5E18C2B2-8106-4A9D-B592-718EE318F0F7}">
      <dgm:prSet custT="1"/>
      <dgm:spPr/>
      <dgm:t>
        <a:bodyPr/>
        <a:lstStyle/>
        <a:p>
          <a:pPr>
            <a:defRPr cap="all"/>
          </a:pPr>
          <a:r>
            <a:rPr lang="en-US" sz="2000" b="1" dirty="0"/>
            <a:t>Review your estate plan every 5-7 years</a:t>
          </a:r>
        </a:p>
      </dgm:t>
    </dgm:pt>
    <dgm:pt modelId="{F68D1F98-2CE3-419F-8F20-AA3554D86AFC}" type="parTrans" cxnId="{9D35135E-075A-4A67-9EEF-499FDE11C793}">
      <dgm:prSet/>
      <dgm:spPr/>
      <dgm:t>
        <a:bodyPr/>
        <a:lstStyle/>
        <a:p>
          <a:endParaRPr lang="en-US"/>
        </a:p>
      </dgm:t>
    </dgm:pt>
    <dgm:pt modelId="{341B7C8C-0287-4992-B878-6F1CA27B7336}" type="sibTrans" cxnId="{9D35135E-075A-4A67-9EEF-499FDE11C793}">
      <dgm:prSet/>
      <dgm:spPr/>
      <dgm:t>
        <a:bodyPr/>
        <a:lstStyle/>
        <a:p>
          <a:endParaRPr lang="en-US"/>
        </a:p>
      </dgm:t>
    </dgm:pt>
    <dgm:pt modelId="{4C0446CE-69C3-42D0-AEFD-941C786C050C}">
      <dgm:prSet custT="1"/>
      <dgm:spPr/>
      <dgm:t>
        <a:bodyPr/>
        <a:lstStyle/>
        <a:p>
          <a:pPr>
            <a:defRPr cap="all"/>
          </a:pPr>
          <a:r>
            <a:rPr lang="en-US" sz="2000" b="1" dirty="0"/>
            <a:t>Have a power of attorney for yourself, and a healthcare directive if you want one</a:t>
          </a:r>
        </a:p>
      </dgm:t>
    </dgm:pt>
    <dgm:pt modelId="{55F555DA-C406-422D-960E-4EF64679599C}" type="parTrans" cxnId="{D2F0C7C5-5F23-4E43-8859-84AA245C5554}">
      <dgm:prSet/>
      <dgm:spPr/>
      <dgm:t>
        <a:bodyPr/>
        <a:lstStyle/>
        <a:p>
          <a:endParaRPr lang="en-US"/>
        </a:p>
      </dgm:t>
    </dgm:pt>
    <dgm:pt modelId="{329CB9EB-6B46-463B-97E7-AD15FA93A2F0}" type="sibTrans" cxnId="{D2F0C7C5-5F23-4E43-8859-84AA245C5554}">
      <dgm:prSet/>
      <dgm:spPr/>
      <dgm:t>
        <a:bodyPr/>
        <a:lstStyle/>
        <a:p>
          <a:endParaRPr lang="en-US"/>
        </a:p>
      </dgm:t>
    </dgm:pt>
    <dgm:pt modelId="{248760FB-F313-4636-89B9-64CFF3DB842E}" type="pres">
      <dgm:prSet presAssocID="{515CF317-473A-48AF-8BAB-9C9EECE839A7}" presName="root" presStyleCnt="0">
        <dgm:presLayoutVars>
          <dgm:dir/>
          <dgm:resizeHandles val="exact"/>
        </dgm:presLayoutVars>
      </dgm:prSet>
      <dgm:spPr/>
    </dgm:pt>
    <dgm:pt modelId="{CF91D283-E720-47F2-B5C7-8042FC997E85}" type="pres">
      <dgm:prSet presAssocID="{9B2AF9A7-6BE4-430A-BD86-39EDB381ECF9}" presName="compNode" presStyleCnt="0"/>
      <dgm:spPr/>
    </dgm:pt>
    <dgm:pt modelId="{7A587E5C-6828-4421-B331-5BD9FC80EB2C}" type="pres">
      <dgm:prSet presAssocID="{9B2AF9A7-6BE4-430A-BD86-39EDB381ECF9}" presName="iconBgRect" presStyleLbl="bgShp" presStyleIdx="0" presStyleCnt="5"/>
      <dgm:spPr/>
    </dgm:pt>
    <dgm:pt modelId="{09B8B4C7-B90F-4042-80B6-197DA2F3FB72}" type="pres">
      <dgm:prSet presAssocID="{9B2AF9A7-6BE4-430A-BD86-39EDB381ECF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93F5D6A0-015A-4964-A210-DB72D02D7A1F}" type="pres">
      <dgm:prSet presAssocID="{9B2AF9A7-6BE4-430A-BD86-39EDB381ECF9}" presName="spaceRect" presStyleCnt="0"/>
      <dgm:spPr/>
    </dgm:pt>
    <dgm:pt modelId="{BD9722E2-8E34-4BC7-84CB-C5C68679E886}" type="pres">
      <dgm:prSet presAssocID="{9B2AF9A7-6BE4-430A-BD86-39EDB381ECF9}" presName="textRect" presStyleLbl="revTx" presStyleIdx="0" presStyleCnt="5">
        <dgm:presLayoutVars>
          <dgm:chMax val="1"/>
          <dgm:chPref val="1"/>
        </dgm:presLayoutVars>
      </dgm:prSet>
      <dgm:spPr/>
    </dgm:pt>
    <dgm:pt modelId="{62C2AAED-95CD-49EA-A753-EED603A2D945}" type="pres">
      <dgm:prSet presAssocID="{244BCD88-2FCD-49D7-8F6D-C55727B281EC}" presName="sibTrans" presStyleCnt="0"/>
      <dgm:spPr/>
    </dgm:pt>
    <dgm:pt modelId="{59A7EBE6-0827-4641-9AEF-B8FD2B5C050C}" type="pres">
      <dgm:prSet presAssocID="{95FADD4E-82D8-4314-B0CF-49AAE055850A}" presName="compNode" presStyleCnt="0"/>
      <dgm:spPr/>
    </dgm:pt>
    <dgm:pt modelId="{2DD1D9F7-CD53-40CF-A842-FDE2085491BA}" type="pres">
      <dgm:prSet presAssocID="{95FADD4E-82D8-4314-B0CF-49AAE055850A}" presName="iconBgRect" presStyleLbl="bgShp" presStyleIdx="1" presStyleCnt="5"/>
      <dgm:spPr/>
    </dgm:pt>
    <dgm:pt modelId="{A95C3695-B62B-49D1-9C04-7F90322080DD}" type="pres">
      <dgm:prSet presAssocID="{95FADD4E-82D8-4314-B0CF-49AAE05585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iter"/>
        </a:ext>
      </dgm:extLst>
    </dgm:pt>
    <dgm:pt modelId="{99F463B3-CCE3-427C-9AB6-FFDCBCA44742}" type="pres">
      <dgm:prSet presAssocID="{95FADD4E-82D8-4314-B0CF-49AAE055850A}" presName="spaceRect" presStyleCnt="0"/>
      <dgm:spPr/>
    </dgm:pt>
    <dgm:pt modelId="{977A5DAE-CD03-4B66-8A5A-343844C6172A}" type="pres">
      <dgm:prSet presAssocID="{95FADD4E-82D8-4314-B0CF-49AAE055850A}" presName="textRect" presStyleLbl="revTx" presStyleIdx="1" presStyleCnt="5">
        <dgm:presLayoutVars>
          <dgm:chMax val="1"/>
          <dgm:chPref val="1"/>
        </dgm:presLayoutVars>
      </dgm:prSet>
      <dgm:spPr/>
    </dgm:pt>
    <dgm:pt modelId="{A7710042-1BAB-495E-93F0-87425FC8F473}" type="pres">
      <dgm:prSet presAssocID="{DA46690E-AA6A-414B-994C-23E586F9D54D}" presName="sibTrans" presStyleCnt="0"/>
      <dgm:spPr/>
    </dgm:pt>
    <dgm:pt modelId="{5B2A715C-F10F-49E5-8CDC-0CF368D9E6F0}" type="pres">
      <dgm:prSet presAssocID="{BFE765EB-6AD2-4C87-ACD3-546BA79BBED3}" presName="compNode" presStyleCnt="0"/>
      <dgm:spPr/>
    </dgm:pt>
    <dgm:pt modelId="{F5116996-EEC3-4624-8C9A-B871C3279792}" type="pres">
      <dgm:prSet presAssocID="{BFE765EB-6AD2-4C87-ACD3-546BA79BBED3}" presName="iconBgRect" presStyleLbl="bgShp" presStyleIdx="2" presStyleCnt="5"/>
      <dgm:spPr/>
    </dgm:pt>
    <dgm:pt modelId="{A28F623D-2AC1-42FB-AB49-C398FF35A062}" type="pres">
      <dgm:prSet presAssocID="{BFE765EB-6AD2-4C87-ACD3-546BA79BBED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 Wheelchair"/>
        </a:ext>
      </dgm:extLst>
    </dgm:pt>
    <dgm:pt modelId="{EF0D61BA-CFE2-4068-A092-C64506A1AFD3}" type="pres">
      <dgm:prSet presAssocID="{BFE765EB-6AD2-4C87-ACD3-546BA79BBED3}" presName="spaceRect" presStyleCnt="0"/>
      <dgm:spPr/>
    </dgm:pt>
    <dgm:pt modelId="{9533F172-BAF1-457A-906D-628F95BBE127}" type="pres">
      <dgm:prSet presAssocID="{BFE765EB-6AD2-4C87-ACD3-546BA79BBED3}" presName="textRect" presStyleLbl="revTx" presStyleIdx="2" presStyleCnt="5">
        <dgm:presLayoutVars>
          <dgm:chMax val="1"/>
          <dgm:chPref val="1"/>
        </dgm:presLayoutVars>
      </dgm:prSet>
      <dgm:spPr/>
    </dgm:pt>
    <dgm:pt modelId="{D94687C8-B27C-4A6F-A11E-9E607C623AC0}" type="pres">
      <dgm:prSet presAssocID="{127C27B7-3776-4B22-B20D-0BEFFCFA92FB}" presName="sibTrans" presStyleCnt="0"/>
      <dgm:spPr/>
    </dgm:pt>
    <dgm:pt modelId="{5DC57FAE-9324-462E-A110-C4E86F971FA0}" type="pres">
      <dgm:prSet presAssocID="{5E18C2B2-8106-4A9D-B592-718EE318F0F7}" presName="compNode" presStyleCnt="0"/>
      <dgm:spPr/>
    </dgm:pt>
    <dgm:pt modelId="{3023B5F7-9D13-4F9F-AFE2-657E98DEF80C}" type="pres">
      <dgm:prSet presAssocID="{5E18C2B2-8106-4A9D-B592-718EE318F0F7}" presName="iconBgRect" presStyleLbl="bgShp" presStyleIdx="3" presStyleCnt="5"/>
      <dgm:spPr/>
    </dgm:pt>
    <dgm:pt modelId="{9E58C595-EA2A-4AD5-9165-57B6EEE959B7}" type="pres">
      <dgm:prSet presAssocID="{5E18C2B2-8106-4A9D-B592-718EE318F0F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4F85DBC3-1D5C-4928-A7FE-7FE5F127442C}" type="pres">
      <dgm:prSet presAssocID="{5E18C2B2-8106-4A9D-B592-718EE318F0F7}" presName="spaceRect" presStyleCnt="0"/>
      <dgm:spPr/>
    </dgm:pt>
    <dgm:pt modelId="{093762E3-F662-4314-95D2-9DBE04B46FB2}" type="pres">
      <dgm:prSet presAssocID="{5E18C2B2-8106-4A9D-B592-718EE318F0F7}" presName="textRect" presStyleLbl="revTx" presStyleIdx="3" presStyleCnt="5">
        <dgm:presLayoutVars>
          <dgm:chMax val="1"/>
          <dgm:chPref val="1"/>
        </dgm:presLayoutVars>
      </dgm:prSet>
      <dgm:spPr/>
    </dgm:pt>
    <dgm:pt modelId="{D34F6556-50C4-46F0-958B-FC86880F4BC8}" type="pres">
      <dgm:prSet presAssocID="{341B7C8C-0287-4992-B878-6F1CA27B7336}" presName="sibTrans" presStyleCnt="0"/>
      <dgm:spPr/>
    </dgm:pt>
    <dgm:pt modelId="{E72D7B7B-AD4D-4A70-922F-BF18E1083C53}" type="pres">
      <dgm:prSet presAssocID="{4C0446CE-69C3-42D0-AEFD-941C786C050C}" presName="compNode" presStyleCnt="0"/>
      <dgm:spPr/>
    </dgm:pt>
    <dgm:pt modelId="{5C743FD6-06A9-42EF-9C59-7A59ADBD76AA}" type="pres">
      <dgm:prSet presAssocID="{4C0446CE-69C3-42D0-AEFD-941C786C050C}" presName="iconBgRect" presStyleLbl="bgShp" presStyleIdx="4" presStyleCnt="5"/>
      <dgm:spPr/>
    </dgm:pt>
    <dgm:pt modelId="{614A88D0-D86F-4BBE-9272-5EA951DB0A3B}" type="pres">
      <dgm:prSet presAssocID="{4C0446CE-69C3-42D0-AEFD-941C786C05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190C938F-DA86-4F2F-BC74-B2DDACB33BE0}" type="pres">
      <dgm:prSet presAssocID="{4C0446CE-69C3-42D0-AEFD-941C786C050C}" presName="spaceRect" presStyleCnt="0"/>
      <dgm:spPr/>
    </dgm:pt>
    <dgm:pt modelId="{92A1033E-CC11-451B-9851-593B026056E8}" type="pres">
      <dgm:prSet presAssocID="{4C0446CE-69C3-42D0-AEFD-941C786C050C}" presName="textRect" presStyleLbl="revTx" presStyleIdx="4" presStyleCnt="5">
        <dgm:presLayoutVars>
          <dgm:chMax val="1"/>
          <dgm:chPref val="1"/>
        </dgm:presLayoutVars>
      </dgm:prSet>
      <dgm:spPr/>
    </dgm:pt>
  </dgm:ptLst>
  <dgm:cxnLst>
    <dgm:cxn modelId="{276BEE26-2960-4C80-83D0-4AE23EDFFA66}" type="presOf" srcId="{9B2AF9A7-6BE4-430A-BD86-39EDB381ECF9}" destId="{BD9722E2-8E34-4BC7-84CB-C5C68679E886}" srcOrd="0" destOrd="0" presId="urn:microsoft.com/office/officeart/2018/5/layout/IconCircleLabelList"/>
    <dgm:cxn modelId="{C5DF3335-ACBD-4AE1-8A46-9ED2CE05B9E5}" srcId="{515CF317-473A-48AF-8BAB-9C9EECE839A7}" destId="{95FADD4E-82D8-4314-B0CF-49AAE055850A}" srcOrd="1" destOrd="0" parTransId="{89FF63E3-38D9-4932-86BB-A4776046EB30}" sibTransId="{DA46690E-AA6A-414B-994C-23E586F9D54D}"/>
    <dgm:cxn modelId="{E0128B37-EE39-497D-9C15-C4B57AF1E22E}" srcId="{515CF317-473A-48AF-8BAB-9C9EECE839A7}" destId="{BFE765EB-6AD2-4C87-ACD3-546BA79BBED3}" srcOrd="2" destOrd="0" parTransId="{D762647E-3F64-42C3-950E-6152438BBF82}" sibTransId="{127C27B7-3776-4B22-B20D-0BEFFCFA92FB}"/>
    <dgm:cxn modelId="{9D35135E-075A-4A67-9EEF-499FDE11C793}" srcId="{515CF317-473A-48AF-8BAB-9C9EECE839A7}" destId="{5E18C2B2-8106-4A9D-B592-718EE318F0F7}" srcOrd="3" destOrd="0" parTransId="{F68D1F98-2CE3-419F-8F20-AA3554D86AFC}" sibTransId="{341B7C8C-0287-4992-B878-6F1CA27B7336}"/>
    <dgm:cxn modelId="{0E090B5F-7A2D-418A-9645-B4ABE9B98118}" type="presOf" srcId="{95FADD4E-82D8-4314-B0CF-49AAE055850A}" destId="{977A5DAE-CD03-4B66-8A5A-343844C6172A}" srcOrd="0" destOrd="0" presId="urn:microsoft.com/office/officeart/2018/5/layout/IconCircleLabelList"/>
    <dgm:cxn modelId="{CA125A5F-CA9E-44F2-A319-F492E16AA5C7}" type="presOf" srcId="{515CF317-473A-48AF-8BAB-9C9EECE839A7}" destId="{248760FB-F313-4636-89B9-64CFF3DB842E}" srcOrd="0" destOrd="0" presId="urn:microsoft.com/office/officeart/2018/5/layout/IconCircleLabelList"/>
    <dgm:cxn modelId="{FABFBD81-DD2A-42F3-B83B-8F9516288362}" type="presOf" srcId="{BFE765EB-6AD2-4C87-ACD3-546BA79BBED3}" destId="{9533F172-BAF1-457A-906D-628F95BBE127}" srcOrd="0" destOrd="0" presId="urn:microsoft.com/office/officeart/2018/5/layout/IconCircleLabelList"/>
    <dgm:cxn modelId="{2E90D9A1-59BA-41AC-B45A-8486DC5FD477}" type="presOf" srcId="{4C0446CE-69C3-42D0-AEFD-941C786C050C}" destId="{92A1033E-CC11-451B-9851-593B026056E8}" srcOrd="0" destOrd="0" presId="urn:microsoft.com/office/officeart/2018/5/layout/IconCircleLabelList"/>
    <dgm:cxn modelId="{09ECE6A1-47DB-48A6-8258-9A434D55EC03}" type="presOf" srcId="{5E18C2B2-8106-4A9D-B592-718EE318F0F7}" destId="{093762E3-F662-4314-95D2-9DBE04B46FB2}" srcOrd="0" destOrd="0" presId="urn:microsoft.com/office/officeart/2018/5/layout/IconCircleLabelList"/>
    <dgm:cxn modelId="{8C4CF0A7-ED43-4642-9F48-7843C1C3FB94}" srcId="{515CF317-473A-48AF-8BAB-9C9EECE839A7}" destId="{9B2AF9A7-6BE4-430A-BD86-39EDB381ECF9}" srcOrd="0" destOrd="0" parTransId="{4DE0845E-CCCE-4E17-9708-5B8E6CF69801}" sibTransId="{244BCD88-2FCD-49D7-8F6D-C55727B281EC}"/>
    <dgm:cxn modelId="{D2F0C7C5-5F23-4E43-8859-84AA245C5554}" srcId="{515CF317-473A-48AF-8BAB-9C9EECE839A7}" destId="{4C0446CE-69C3-42D0-AEFD-941C786C050C}" srcOrd="4" destOrd="0" parTransId="{55F555DA-C406-422D-960E-4EF64679599C}" sibTransId="{329CB9EB-6B46-463B-97E7-AD15FA93A2F0}"/>
    <dgm:cxn modelId="{5FE88625-15DC-4062-94BB-09996118FE2F}" type="presParOf" srcId="{248760FB-F313-4636-89B9-64CFF3DB842E}" destId="{CF91D283-E720-47F2-B5C7-8042FC997E85}" srcOrd="0" destOrd="0" presId="urn:microsoft.com/office/officeart/2018/5/layout/IconCircleLabelList"/>
    <dgm:cxn modelId="{FB134CA7-0E74-4CB8-BD0E-BDFEA451BE8C}" type="presParOf" srcId="{CF91D283-E720-47F2-B5C7-8042FC997E85}" destId="{7A587E5C-6828-4421-B331-5BD9FC80EB2C}" srcOrd="0" destOrd="0" presId="urn:microsoft.com/office/officeart/2018/5/layout/IconCircleLabelList"/>
    <dgm:cxn modelId="{0737FF86-4EE2-454B-BB2D-6AC509DECAA1}" type="presParOf" srcId="{CF91D283-E720-47F2-B5C7-8042FC997E85}" destId="{09B8B4C7-B90F-4042-80B6-197DA2F3FB72}" srcOrd="1" destOrd="0" presId="urn:microsoft.com/office/officeart/2018/5/layout/IconCircleLabelList"/>
    <dgm:cxn modelId="{F756FE20-6823-4CE9-89C5-C411DC665BCE}" type="presParOf" srcId="{CF91D283-E720-47F2-B5C7-8042FC997E85}" destId="{93F5D6A0-015A-4964-A210-DB72D02D7A1F}" srcOrd="2" destOrd="0" presId="urn:microsoft.com/office/officeart/2018/5/layout/IconCircleLabelList"/>
    <dgm:cxn modelId="{8A77AA35-470C-4936-975F-C4659E52E711}" type="presParOf" srcId="{CF91D283-E720-47F2-B5C7-8042FC997E85}" destId="{BD9722E2-8E34-4BC7-84CB-C5C68679E886}" srcOrd="3" destOrd="0" presId="urn:microsoft.com/office/officeart/2018/5/layout/IconCircleLabelList"/>
    <dgm:cxn modelId="{E22BE061-E580-461C-9B48-D40A0E25BB8F}" type="presParOf" srcId="{248760FB-F313-4636-89B9-64CFF3DB842E}" destId="{62C2AAED-95CD-49EA-A753-EED603A2D945}" srcOrd="1" destOrd="0" presId="urn:microsoft.com/office/officeart/2018/5/layout/IconCircleLabelList"/>
    <dgm:cxn modelId="{0C5F25C7-767E-4B72-9D30-0E6CE0515876}" type="presParOf" srcId="{248760FB-F313-4636-89B9-64CFF3DB842E}" destId="{59A7EBE6-0827-4641-9AEF-B8FD2B5C050C}" srcOrd="2" destOrd="0" presId="urn:microsoft.com/office/officeart/2018/5/layout/IconCircleLabelList"/>
    <dgm:cxn modelId="{6F91F00F-3465-46E2-9B36-A10E6BA34652}" type="presParOf" srcId="{59A7EBE6-0827-4641-9AEF-B8FD2B5C050C}" destId="{2DD1D9F7-CD53-40CF-A842-FDE2085491BA}" srcOrd="0" destOrd="0" presId="urn:microsoft.com/office/officeart/2018/5/layout/IconCircleLabelList"/>
    <dgm:cxn modelId="{67ABE8E4-A4C1-406B-B59D-EE40B63E058E}" type="presParOf" srcId="{59A7EBE6-0827-4641-9AEF-B8FD2B5C050C}" destId="{A95C3695-B62B-49D1-9C04-7F90322080DD}" srcOrd="1" destOrd="0" presId="urn:microsoft.com/office/officeart/2018/5/layout/IconCircleLabelList"/>
    <dgm:cxn modelId="{AB6CB7A1-3915-40BD-A67E-C92EF4D73122}" type="presParOf" srcId="{59A7EBE6-0827-4641-9AEF-B8FD2B5C050C}" destId="{99F463B3-CCE3-427C-9AB6-FFDCBCA44742}" srcOrd="2" destOrd="0" presId="urn:microsoft.com/office/officeart/2018/5/layout/IconCircleLabelList"/>
    <dgm:cxn modelId="{D7E52E43-7049-4ED7-8089-3BB01DF360B5}" type="presParOf" srcId="{59A7EBE6-0827-4641-9AEF-B8FD2B5C050C}" destId="{977A5DAE-CD03-4B66-8A5A-343844C6172A}" srcOrd="3" destOrd="0" presId="urn:microsoft.com/office/officeart/2018/5/layout/IconCircleLabelList"/>
    <dgm:cxn modelId="{58853937-EBEE-4926-901C-818160D469EA}" type="presParOf" srcId="{248760FB-F313-4636-89B9-64CFF3DB842E}" destId="{A7710042-1BAB-495E-93F0-87425FC8F473}" srcOrd="3" destOrd="0" presId="urn:microsoft.com/office/officeart/2018/5/layout/IconCircleLabelList"/>
    <dgm:cxn modelId="{B55F904F-7555-4C0D-B8C9-EA0E6561A97E}" type="presParOf" srcId="{248760FB-F313-4636-89B9-64CFF3DB842E}" destId="{5B2A715C-F10F-49E5-8CDC-0CF368D9E6F0}" srcOrd="4" destOrd="0" presId="urn:microsoft.com/office/officeart/2018/5/layout/IconCircleLabelList"/>
    <dgm:cxn modelId="{E24BFDD3-2B22-4A0F-BDC6-C3BE34CE89DB}" type="presParOf" srcId="{5B2A715C-F10F-49E5-8CDC-0CF368D9E6F0}" destId="{F5116996-EEC3-4624-8C9A-B871C3279792}" srcOrd="0" destOrd="0" presId="urn:microsoft.com/office/officeart/2018/5/layout/IconCircleLabelList"/>
    <dgm:cxn modelId="{194DCB6B-1A9C-48ED-B8B2-41BD7C936094}" type="presParOf" srcId="{5B2A715C-F10F-49E5-8CDC-0CF368D9E6F0}" destId="{A28F623D-2AC1-42FB-AB49-C398FF35A062}" srcOrd="1" destOrd="0" presId="urn:microsoft.com/office/officeart/2018/5/layout/IconCircleLabelList"/>
    <dgm:cxn modelId="{994E327F-3527-4C4D-8522-411F79B7307B}" type="presParOf" srcId="{5B2A715C-F10F-49E5-8CDC-0CF368D9E6F0}" destId="{EF0D61BA-CFE2-4068-A092-C64506A1AFD3}" srcOrd="2" destOrd="0" presId="urn:microsoft.com/office/officeart/2018/5/layout/IconCircleLabelList"/>
    <dgm:cxn modelId="{61E2D84F-E82C-4381-B414-9D0FD47AA10E}" type="presParOf" srcId="{5B2A715C-F10F-49E5-8CDC-0CF368D9E6F0}" destId="{9533F172-BAF1-457A-906D-628F95BBE127}" srcOrd="3" destOrd="0" presId="urn:microsoft.com/office/officeart/2018/5/layout/IconCircleLabelList"/>
    <dgm:cxn modelId="{538BA54C-7854-4894-A662-674F095B6F2E}" type="presParOf" srcId="{248760FB-F313-4636-89B9-64CFF3DB842E}" destId="{D94687C8-B27C-4A6F-A11E-9E607C623AC0}" srcOrd="5" destOrd="0" presId="urn:microsoft.com/office/officeart/2018/5/layout/IconCircleLabelList"/>
    <dgm:cxn modelId="{63C57429-9C09-470B-9F89-81C27468B6F9}" type="presParOf" srcId="{248760FB-F313-4636-89B9-64CFF3DB842E}" destId="{5DC57FAE-9324-462E-A110-C4E86F971FA0}" srcOrd="6" destOrd="0" presId="urn:microsoft.com/office/officeart/2018/5/layout/IconCircleLabelList"/>
    <dgm:cxn modelId="{D0122CB0-AC07-4689-9AB7-9AC6D905A9F9}" type="presParOf" srcId="{5DC57FAE-9324-462E-A110-C4E86F971FA0}" destId="{3023B5F7-9D13-4F9F-AFE2-657E98DEF80C}" srcOrd="0" destOrd="0" presId="urn:microsoft.com/office/officeart/2018/5/layout/IconCircleLabelList"/>
    <dgm:cxn modelId="{B8057E48-7CE0-4D7D-8636-A7AA138C94FE}" type="presParOf" srcId="{5DC57FAE-9324-462E-A110-C4E86F971FA0}" destId="{9E58C595-EA2A-4AD5-9165-57B6EEE959B7}" srcOrd="1" destOrd="0" presId="urn:microsoft.com/office/officeart/2018/5/layout/IconCircleLabelList"/>
    <dgm:cxn modelId="{94334D3F-BFD5-4EF0-978A-B49717AA8082}" type="presParOf" srcId="{5DC57FAE-9324-462E-A110-C4E86F971FA0}" destId="{4F85DBC3-1D5C-4928-A7FE-7FE5F127442C}" srcOrd="2" destOrd="0" presId="urn:microsoft.com/office/officeart/2018/5/layout/IconCircleLabelList"/>
    <dgm:cxn modelId="{C761EB69-EBA8-4CBC-A050-8BF5C3556EF3}" type="presParOf" srcId="{5DC57FAE-9324-462E-A110-C4E86F971FA0}" destId="{093762E3-F662-4314-95D2-9DBE04B46FB2}" srcOrd="3" destOrd="0" presId="urn:microsoft.com/office/officeart/2018/5/layout/IconCircleLabelList"/>
    <dgm:cxn modelId="{C7A22442-F2F5-4958-92F5-AEDE24C90A6B}" type="presParOf" srcId="{248760FB-F313-4636-89B9-64CFF3DB842E}" destId="{D34F6556-50C4-46F0-958B-FC86880F4BC8}" srcOrd="7" destOrd="0" presId="urn:microsoft.com/office/officeart/2018/5/layout/IconCircleLabelList"/>
    <dgm:cxn modelId="{A2CBD1F7-2611-49E0-A3C6-268406E8D799}" type="presParOf" srcId="{248760FB-F313-4636-89B9-64CFF3DB842E}" destId="{E72D7B7B-AD4D-4A70-922F-BF18E1083C53}" srcOrd="8" destOrd="0" presId="urn:microsoft.com/office/officeart/2018/5/layout/IconCircleLabelList"/>
    <dgm:cxn modelId="{4BE4CEF2-43A7-4BDD-8E96-5437F1444A90}" type="presParOf" srcId="{E72D7B7B-AD4D-4A70-922F-BF18E1083C53}" destId="{5C743FD6-06A9-42EF-9C59-7A59ADBD76AA}" srcOrd="0" destOrd="0" presId="urn:microsoft.com/office/officeart/2018/5/layout/IconCircleLabelList"/>
    <dgm:cxn modelId="{D6BAA335-1A28-44FA-8F8F-5E338CD7EB68}" type="presParOf" srcId="{E72D7B7B-AD4D-4A70-922F-BF18E1083C53}" destId="{614A88D0-D86F-4BBE-9272-5EA951DB0A3B}" srcOrd="1" destOrd="0" presId="urn:microsoft.com/office/officeart/2018/5/layout/IconCircleLabelList"/>
    <dgm:cxn modelId="{D7608068-E04B-40AB-99DE-BC5F2C7034AF}" type="presParOf" srcId="{E72D7B7B-AD4D-4A70-922F-BF18E1083C53}" destId="{190C938F-DA86-4F2F-BC74-B2DDACB33BE0}" srcOrd="2" destOrd="0" presId="urn:microsoft.com/office/officeart/2018/5/layout/IconCircleLabelList"/>
    <dgm:cxn modelId="{13FF0365-72E9-4320-9303-DCB320E5BA57}" type="presParOf" srcId="{E72D7B7B-AD4D-4A70-922F-BF18E1083C53}" destId="{92A1033E-CC11-451B-9851-593B026056E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62EF-6238-4F8C-AD59-4016221967EF}">
      <dsp:nvSpPr>
        <dsp:cNvPr id="0" name=""/>
        <dsp:cNvSpPr/>
      </dsp:nvSpPr>
      <dsp:spPr>
        <a:xfrm>
          <a:off x="0" y="3315165"/>
          <a:ext cx="6254724" cy="217510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t>Requires no court process.  </a:t>
          </a:r>
        </a:p>
      </dsp:txBody>
      <dsp:txXfrm>
        <a:off x="0" y="3315165"/>
        <a:ext cx="6254724" cy="1174558"/>
      </dsp:txXfrm>
    </dsp:sp>
    <dsp:sp modelId="{401D8F53-21C7-46F7-AD0B-693D3EB1FB2D}">
      <dsp:nvSpPr>
        <dsp:cNvPr id="0" name=""/>
        <dsp:cNvSpPr/>
      </dsp:nvSpPr>
      <dsp:spPr>
        <a:xfrm>
          <a:off x="3054" y="4446221"/>
          <a:ext cx="2082871" cy="100054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The person must have capacity to sign the document.</a:t>
          </a:r>
        </a:p>
      </dsp:txBody>
      <dsp:txXfrm>
        <a:off x="3054" y="4446221"/>
        <a:ext cx="2082871" cy="1000549"/>
      </dsp:txXfrm>
    </dsp:sp>
    <dsp:sp modelId="{6C106886-8D75-4DBF-B3E7-8B3FB6B45110}">
      <dsp:nvSpPr>
        <dsp:cNvPr id="0" name=""/>
        <dsp:cNvSpPr/>
      </dsp:nvSpPr>
      <dsp:spPr>
        <a:xfrm>
          <a:off x="2085926" y="4446221"/>
          <a:ext cx="2082871" cy="1000549"/>
        </a:xfrm>
        <a:prstGeom prst="rect">
          <a:avLst/>
        </a:prstGeom>
        <a:solidFill>
          <a:schemeClr val="accent2">
            <a:tint val="40000"/>
            <a:alpha val="90000"/>
            <a:hueOff val="-878705"/>
            <a:satOff val="-3312"/>
            <a:lumOff val="361"/>
            <a:alphaOff val="0"/>
          </a:schemeClr>
        </a:solidFill>
        <a:ln w="15875" cap="flat" cmpd="sng" algn="ctr">
          <a:solidFill>
            <a:schemeClr val="accent2">
              <a:tint val="40000"/>
              <a:alpha val="90000"/>
              <a:hueOff val="-878705"/>
              <a:satOff val="-3312"/>
              <a:lumOff val="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Revocable, so it can be undone at any time.</a:t>
          </a:r>
        </a:p>
      </dsp:txBody>
      <dsp:txXfrm>
        <a:off x="2085926" y="4446221"/>
        <a:ext cx="2082871" cy="1000549"/>
      </dsp:txXfrm>
    </dsp:sp>
    <dsp:sp modelId="{7A388852-AFB4-4008-845F-96510F786AA8}">
      <dsp:nvSpPr>
        <dsp:cNvPr id="0" name=""/>
        <dsp:cNvSpPr/>
      </dsp:nvSpPr>
      <dsp:spPr>
        <a:xfrm>
          <a:off x="4168797" y="4446221"/>
          <a:ext cx="2082871" cy="1000549"/>
        </a:xfrm>
        <a:prstGeom prst="rect">
          <a:avLst/>
        </a:prstGeom>
        <a:solidFill>
          <a:schemeClr val="accent2">
            <a:tint val="40000"/>
            <a:alpha val="90000"/>
            <a:hueOff val="-1757410"/>
            <a:satOff val="-6624"/>
            <a:lumOff val="722"/>
            <a:alphaOff val="0"/>
          </a:schemeClr>
        </a:solidFill>
        <a:ln w="15875" cap="flat" cmpd="sng" algn="ctr">
          <a:solidFill>
            <a:schemeClr val="accent2">
              <a:tint val="40000"/>
              <a:alpha val="90000"/>
              <a:hueOff val="-1757410"/>
              <a:satOff val="-6624"/>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Doesn’t allow contracts to be voided or decisions to be overridden</a:t>
          </a:r>
          <a:r>
            <a:rPr lang="en-US" sz="1800" kern="1200" dirty="0"/>
            <a:t>.</a:t>
          </a:r>
        </a:p>
      </dsp:txBody>
      <dsp:txXfrm>
        <a:off x="4168797" y="4446221"/>
        <a:ext cx="2082871" cy="1000549"/>
      </dsp:txXfrm>
    </dsp:sp>
    <dsp:sp modelId="{4D96E11A-A84D-4CDB-B966-20BD3FD3D156}">
      <dsp:nvSpPr>
        <dsp:cNvPr id="0" name=""/>
        <dsp:cNvSpPr/>
      </dsp:nvSpPr>
      <dsp:spPr>
        <a:xfrm rot="10800000">
          <a:off x="0" y="2476"/>
          <a:ext cx="6254724" cy="3345315"/>
        </a:xfrm>
        <a:prstGeom prst="upArrowCallout">
          <a:avLst/>
        </a:prstGeom>
        <a:solidFill>
          <a:schemeClr val="accent2">
            <a:hueOff val="-1446200"/>
            <a:satOff val="-9924"/>
            <a:lumOff val="509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a:t>Less restrictive than a guardianship.  </a:t>
          </a:r>
        </a:p>
      </dsp:txBody>
      <dsp:txXfrm rot="10800000">
        <a:off x="0" y="2476"/>
        <a:ext cx="6254724" cy="2173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82E12-5D8E-4346-B25E-C9966285B136}">
      <dsp:nvSpPr>
        <dsp:cNvPr id="0" name=""/>
        <dsp:cNvSpPr/>
      </dsp:nvSpPr>
      <dsp:spPr>
        <a:xfrm>
          <a:off x="0" y="4291"/>
          <a:ext cx="6254724" cy="914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9A0DB-3589-4879-8EA1-3FB87D91D69E}">
      <dsp:nvSpPr>
        <dsp:cNvPr id="0" name=""/>
        <dsp:cNvSpPr/>
      </dsp:nvSpPr>
      <dsp:spPr>
        <a:xfrm>
          <a:off x="276493" y="209947"/>
          <a:ext cx="502715" cy="502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559153-4A01-428B-AFF5-59587BA55A5B}">
      <dsp:nvSpPr>
        <dsp:cNvPr id="0" name=""/>
        <dsp:cNvSpPr/>
      </dsp:nvSpPr>
      <dsp:spPr>
        <a:xfrm>
          <a:off x="1055702" y="4291"/>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1066800">
            <a:lnSpc>
              <a:spcPct val="90000"/>
            </a:lnSpc>
            <a:spcBef>
              <a:spcPct val="0"/>
            </a:spcBef>
            <a:spcAft>
              <a:spcPct val="35000"/>
            </a:spcAft>
            <a:buNone/>
          </a:pPr>
          <a:r>
            <a:rPr lang="en-US" sz="2400" kern="1200" dirty="0"/>
            <a:t>Guardianships require court proceedings; POAs do not</a:t>
          </a:r>
        </a:p>
      </dsp:txBody>
      <dsp:txXfrm>
        <a:off x="1055702" y="4291"/>
        <a:ext cx="5199021" cy="914027"/>
      </dsp:txXfrm>
    </dsp:sp>
    <dsp:sp modelId="{5529C6BE-6CF2-45D6-BB1B-DBA62B63792F}">
      <dsp:nvSpPr>
        <dsp:cNvPr id="0" name=""/>
        <dsp:cNvSpPr/>
      </dsp:nvSpPr>
      <dsp:spPr>
        <a:xfrm>
          <a:off x="0" y="1146826"/>
          <a:ext cx="6254724" cy="914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3D4F4-A2E8-4509-B78C-DBCFC0DE3E4A}">
      <dsp:nvSpPr>
        <dsp:cNvPr id="0" name=""/>
        <dsp:cNvSpPr/>
      </dsp:nvSpPr>
      <dsp:spPr>
        <a:xfrm>
          <a:off x="276493" y="1352482"/>
          <a:ext cx="502715" cy="502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82C4D-BC0A-477A-8DF5-86BF8D94684B}">
      <dsp:nvSpPr>
        <dsp:cNvPr id="0" name=""/>
        <dsp:cNvSpPr/>
      </dsp:nvSpPr>
      <dsp:spPr>
        <a:xfrm>
          <a:off x="1055702" y="1146826"/>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889000">
            <a:lnSpc>
              <a:spcPct val="90000"/>
            </a:lnSpc>
            <a:spcBef>
              <a:spcPct val="0"/>
            </a:spcBef>
            <a:spcAft>
              <a:spcPct val="35000"/>
            </a:spcAft>
            <a:buNone/>
          </a:pPr>
          <a:r>
            <a:rPr lang="en-US" sz="2000" kern="1200" dirty="0"/>
            <a:t>Guardianships do not require that the person understand the process; POAs do</a:t>
          </a:r>
        </a:p>
      </dsp:txBody>
      <dsp:txXfrm>
        <a:off x="1055702" y="1146826"/>
        <a:ext cx="5199021" cy="914027"/>
      </dsp:txXfrm>
    </dsp:sp>
    <dsp:sp modelId="{75239E1C-F99E-45E0-91AF-03EA8D64A4DA}">
      <dsp:nvSpPr>
        <dsp:cNvPr id="0" name=""/>
        <dsp:cNvSpPr/>
      </dsp:nvSpPr>
      <dsp:spPr>
        <a:xfrm>
          <a:off x="0" y="2289361"/>
          <a:ext cx="6254724" cy="914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FF17C-F3B0-4365-A895-176C24A990DE}">
      <dsp:nvSpPr>
        <dsp:cNvPr id="0" name=""/>
        <dsp:cNvSpPr/>
      </dsp:nvSpPr>
      <dsp:spPr>
        <a:xfrm>
          <a:off x="276493" y="2495017"/>
          <a:ext cx="502715" cy="5027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AC7C3B-1F26-4318-9A1D-F57A26750CBA}">
      <dsp:nvSpPr>
        <dsp:cNvPr id="0" name=""/>
        <dsp:cNvSpPr/>
      </dsp:nvSpPr>
      <dsp:spPr>
        <a:xfrm>
          <a:off x="1055702" y="2289361"/>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1066800">
            <a:lnSpc>
              <a:spcPct val="90000"/>
            </a:lnSpc>
            <a:spcBef>
              <a:spcPct val="0"/>
            </a:spcBef>
            <a:spcAft>
              <a:spcPct val="35000"/>
            </a:spcAft>
            <a:buNone/>
          </a:pPr>
          <a:r>
            <a:rPr lang="en-US" sz="2400" kern="1200" dirty="0"/>
            <a:t>Guardianships must be dismissed by a court; POAs are revocable</a:t>
          </a:r>
        </a:p>
      </dsp:txBody>
      <dsp:txXfrm>
        <a:off x="1055702" y="2289361"/>
        <a:ext cx="5199021" cy="914027"/>
      </dsp:txXfrm>
    </dsp:sp>
    <dsp:sp modelId="{8DDB62D6-E26E-4F17-ADF1-9EB08828C7C3}">
      <dsp:nvSpPr>
        <dsp:cNvPr id="0" name=""/>
        <dsp:cNvSpPr/>
      </dsp:nvSpPr>
      <dsp:spPr>
        <a:xfrm>
          <a:off x="0" y="3431895"/>
          <a:ext cx="6254724" cy="914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D2965-E6D9-4C38-A0D0-1E8C2173D955}">
      <dsp:nvSpPr>
        <dsp:cNvPr id="0" name=""/>
        <dsp:cNvSpPr/>
      </dsp:nvSpPr>
      <dsp:spPr>
        <a:xfrm>
          <a:off x="276493" y="3637552"/>
          <a:ext cx="502715" cy="5027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F4740-6C3E-4300-9D04-E8034F7AD5CC}">
      <dsp:nvSpPr>
        <dsp:cNvPr id="0" name=""/>
        <dsp:cNvSpPr/>
      </dsp:nvSpPr>
      <dsp:spPr>
        <a:xfrm>
          <a:off x="1055702" y="3431895"/>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1066800">
            <a:lnSpc>
              <a:spcPct val="90000"/>
            </a:lnSpc>
            <a:spcBef>
              <a:spcPct val="0"/>
            </a:spcBef>
            <a:spcAft>
              <a:spcPct val="35000"/>
            </a:spcAft>
            <a:buNone/>
          </a:pPr>
          <a:r>
            <a:rPr lang="en-US" sz="2400" kern="1200" dirty="0"/>
            <a:t>Guardianships are more expensive</a:t>
          </a:r>
        </a:p>
      </dsp:txBody>
      <dsp:txXfrm>
        <a:off x="1055702" y="3431895"/>
        <a:ext cx="5199021" cy="914027"/>
      </dsp:txXfrm>
    </dsp:sp>
    <dsp:sp modelId="{F9745359-67BE-4264-8990-A887FE1DAA74}">
      <dsp:nvSpPr>
        <dsp:cNvPr id="0" name=""/>
        <dsp:cNvSpPr/>
      </dsp:nvSpPr>
      <dsp:spPr>
        <a:xfrm>
          <a:off x="0" y="4574430"/>
          <a:ext cx="6254724" cy="914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18D4C-AA22-48D9-802A-297C2B95B9B5}">
      <dsp:nvSpPr>
        <dsp:cNvPr id="0" name=""/>
        <dsp:cNvSpPr/>
      </dsp:nvSpPr>
      <dsp:spPr>
        <a:xfrm>
          <a:off x="276493" y="4780087"/>
          <a:ext cx="502715" cy="5027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C4B218-65BC-4904-A9F8-EDB70D4F77D9}">
      <dsp:nvSpPr>
        <dsp:cNvPr id="0" name=""/>
        <dsp:cNvSpPr/>
      </dsp:nvSpPr>
      <dsp:spPr>
        <a:xfrm>
          <a:off x="1055702" y="4574430"/>
          <a:ext cx="5199021"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1066800">
            <a:lnSpc>
              <a:spcPct val="90000"/>
            </a:lnSpc>
            <a:spcBef>
              <a:spcPct val="0"/>
            </a:spcBef>
            <a:spcAft>
              <a:spcPct val="35000"/>
            </a:spcAft>
            <a:buNone/>
          </a:pPr>
          <a:r>
            <a:rPr lang="en-US" sz="2400" kern="1200" dirty="0"/>
            <a:t>Guardianships allow “bad” decisions to be replaced; POAs don’t</a:t>
          </a:r>
        </a:p>
      </dsp:txBody>
      <dsp:txXfrm>
        <a:off x="1055702" y="4574430"/>
        <a:ext cx="5199021" cy="914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E54C2-74BE-4231-8CF1-BB23F9CE4DA0}">
      <dsp:nvSpPr>
        <dsp:cNvPr id="0" name=""/>
        <dsp:cNvSpPr/>
      </dsp:nvSpPr>
      <dsp:spPr>
        <a:xfrm>
          <a:off x="0" y="2682"/>
          <a:ext cx="691356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FDCA6974-08E7-40D4-A5BE-526AC915B1C4}">
      <dsp:nvSpPr>
        <dsp:cNvPr id="0" name=""/>
        <dsp:cNvSpPr/>
      </dsp:nvSpPr>
      <dsp:spPr>
        <a:xfrm>
          <a:off x="0" y="2682"/>
          <a:ext cx="6913562"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Guardianships have two parts:  the guardianship of the </a:t>
          </a:r>
          <a:r>
            <a:rPr lang="en-US" sz="3700" b="1" kern="1200" dirty="0"/>
            <a:t>person</a:t>
          </a:r>
          <a:r>
            <a:rPr lang="en-US" sz="3700" kern="1200" dirty="0"/>
            <a:t> and the guardianship of the </a:t>
          </a:r>
          <a:r>
            <a:rPr lang="en-US" sz="3700" b="1" kern="1200" dirty="0"/>
            <a:t>estate</a:t>
          </a:r>
          <a:r>
            <a:rPr lang="en-US" sz="3700" kern="1200" dirty="0"/>
            <a:t>.</a:t>
          </a:r>
        </a:p>
      </dsp:txBody>
      <dsp:txXfrm>
        <a:off x="0" y="2682"/>
        <a:ext cx="6913562" cy="1829128"/>
      </dsp:txXfrm>
    </dsp:sp>
    <dsp:sp modelId="{8ADDE81C-1127-41EC-9643-BAD462E7E57D}">
      <dsp:nvSpPr>
        <dsp:cNvPr id="0" name=""/>
        <dsp:cNvSpPr/>
      </dsp:nvSpPr>
      <dsp:spPr>
        <a:xfrm>
          <a:off x="0" y="1831810"/>
          <a:ext cx="6913562" cy="0"/>
        </a:xfrm>
        <a:prstGeom prst="line">
          <a:avLst/>
        </a:prstGeom>
        <a:gradFill rotWithShape="0">
          <a:gsLst>
            <a:gs pos="0">
              <a:schemeClr val="accent2">
                <a:hueOff val="-723100"/>
                <a:satOff val="-4962"/>
                <a:lumOff val="2549"/>
                <a:alphaOff val="0"/>
                <a:tint val="100000"/>
                <a:shade val="85000"/>
                <a:satMod val="100000"/>
                <a:lumMod val="100000"/>
              </a:schemeClr>
            </a:gs>
            <a:gs pos="100000">
              <a:schemeClr val="accent2">
                <a:hueOff val="-723100"/>
                <a:satOff val="-4962"/>
                <a:lumOff val="2549"/>
                <a:alphaOff val="0"/>
                <a:tint val="90000"/>
                <a:shade val="100000"/>
                <a:satMod val="150000"/>
                <a:lumMod val="100000"/>
              </a:schemeClr>
            </a:gs>
          </a:gsLst>
          <a:path path="circle">
            <a:fillToRect l="100000" t="100000" r="100000" b="100000"/>
          </a:path>
        </a:gradFill>
        <a:ln w="9525" cap="flat" cmpd="sng" algn="ctr">
          <a:solidFill>
            <a:schemeClr val="accent2">
              <a:hueOff val="-723100"/>
              <a:satOff val="-4962"/>
              <a:lumOff val="2549"/>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92500922-84EB-4A0E-915C-C77BA4B540F3}">
      <dsp:nvSpPr>
        <dsp:cNvPr id="0" name=""/>
        <dsp:cNvSpPr/>
      </dsp:nvSpPr>
      <dsp:spPr>
        <a:xfrm>
          <a:off x="0" y="1831810"/>
          <a:ext cx="6913562"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Each part can be “full” or “limited.”</a:t>
          </a:r>
        </a:p>
      </dsp:txBody>
      <dsp:txXfrm>
        <a:off x="0" y="1831810"/>
        <a:ext cx="6913562" cy="1829128"/>
      </dsp:txXfrm>
    </dsp:sp>
    <dsp:sp modelId="{48BE791C-D45E-4F2D-901E-3D4858C8F6F1}">
      <dsp:nvSpPr>
        <dsp:cNvPr id="0" name=""/>
        <dsp:cNvSpPr/>
      </dsp:nvSpPr>
      <dsp:spPr>
        <a:xfrm>
          <a:off x="0" y="3660939"/>
          <a:ext cx="6913562" cy="0"/>
        </a:xfrm>
        <a:prstGeom prst="line">
          <a:avLst/>
        </a:prstGeom>
        <a:gradFill rotWithShape="0">
          <a:gsLst>
            <a:gs pos="0">
              <a:schemeClr val="accent2">
                <a:hueOff val="-1446200"/>
                <a:satOff val="-9924"/>
                <a:lumOff val="5098"/>
                <a:alphaOff val="0"/>
                <a:tint val="100000"/>
                <a:shade val="85000"/>
                <a:satMod val="100000"/>
                <a:lumMod val="100000"/>
              </a:schemeClr>
            </a:gs>
            <a:gs pos="100000">
              <a:schemeClr val="accent2">
                <a:hueOff val="-1446200"/>
                <a:satOff val="-9924"/>
                <a:lumOff val="5098"/>
                <a:alphaOff val="0"/>
                <a:tint val="90000"/>
                <a:shade val="100000"/>
                <a:satMod val="150000"/>
                <a:lumMod val="100000"/>
              </a:schemeClr>
            </a:gs>
          </a:gsLst>
          <a:path path="circle">
            <a:fillToRect l="100000" t="100000" r="100000" b="100000"/>
          </a:path>
        </a:gradFill>
        <a:ln w="9525" cap="flat" cmpd="sng" algn="ctr">
          <a:solidFill>
            <a:schemeClr val="accent2">
              <a:hueOff val="-1446200"/>
              <a:satOff val="-9924"/>
              <a:lumOff val="5098"/>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2CD1CD0E-B1B1-466F-ADA1-2D4715B36E83}">
      <dsp:nvSpPr>
        <dsp:cNvPr id="0" name=""/>
        <dsp:cNvSpPr/>
      </dsp:nvSpPr>
      <dsp:spPr>
        <a:xfrm>
          <a:off x="0" y="3660939"/>
          <a:ext cx="6913562"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The court order is tailored to the person’s needs, and is designed to have as few restrictions as possible.</a:t>
          </a:r>
        </a:p>
      </dsp:txBody>
      <dsp:txXfrm>
        <a:off x="0" y="3660939"/>
        <a:ext cx="6913562" cy="1829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B3B4E-5B8A-4DBC-BE2C-25186D8043FF}">
      <dsp:nvSpPr>
        <dsp:cNvPr id="0" name=""/>
        <dsp:cNvSpPr/>
      </dsp:nvSpPr>
      <dsp:spPr>
        <a:xfrm>
          <a:off x="1312" y="93519"/>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88A71-4E38-42E1-9686-D2BC23A1A956}">
      <dsp:nvSpPr>
        <dsp:cNvPr id="0" name=""/>
        <dsp:cNvSpPr/>
      </dsp:nvSpPr>
      <dsp:spPr>
        <a:xfrm>
          <a:off x="513269" y="579879"/>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First Party</a:t>
          </a:r>
        </a:p>
      </dsp:txBody>
      <dsp:txXfrm>
        <a:off x="598964" y="665574"/>
        <a:ext cx="4436224" cy="2754444"/>
      </dsp:txXfrm>
    </dsp:sp>
    <dsp:sp modelId="{70BB1265-73FC-4FCC-AAF6-4E26A7FD4F58}">
      <dsp:nvSpPr>
        <dsp:cNvPr id="0" name=""/>
        <dsp:cNvSpPr/>
      </dsp:nvSpPr>
      <dsp:spPr>
        <a:xfrm>
          <a:off x="5632841" y="93519"/>
          <a:ext cx="4607614" cy="292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C78C3-47C3-4933-83DB-6A1E030F6905}">
      <dsp:nvSpPr>
        <dsp:cNvPr id="0" name=""/>
        <dsp:cNvSpPr/>
      </dsp:nvSpPr>
      <dsp:spPr>
        <a:xfrm>
          <a:off x="6144798" y="579879"/>
          <a:ext cx="4607614" cy="2925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Third Party</a:t>
          </a:r>
        </a:p>
      </dsp:txBody>
      <dsp:txXfrm>
        <a:off x="6230493" y="665574"/>
        <a:ext cx="4436224" cy="2754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69F72-7809-433F-B103-698798C6693A}">
      <dsp:nvSpPr>
        <dsp:cNvPr id="0" name=""/>
        <dsp:cNvSpPr/>
      </dsp:nvSpPr>
      <dsp:spPr>
        <a:xfrm>
          <a:off x="747719" y="2503"/>
          <a:ext cx="2893214" cy="1735928"/>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0000"/>
                <a:lumMod val="100000"/>
              </a:schemeClr>
            </a:gs>
            <a:gs pos="100000">
              <a:schemeClr val="dk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Earning wages</a:t>
          </a:r>
        </a:p>
      </dsp:txBody>
      <dsp:txXfrm>
        <a:off x="747719" y="2503"/>
        <a:ext cx="2893214" cy="1735928"/>
      </dsp:txXfrm>
    </dsp:sp>
    <dsp:sp modelId="{ED0A400B-B6C2-49B4-B4BF-CE0708295DE9}">
      <dsp:nvSpPr>
        <dsp:cNvPr id="0" name=""/>
        <dsp:cNvSpPr/>
      </dsp:nvSpPr>
      <dsp:spPr>
        <a:xfrm>
          <a:off x="3930255" y="2503"/>
          <a:ext cx="2893214" cy="1735928"/>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0000"/>
                <a:lumMod val="100000"/>
              </a:schemeClr>
            </a:gs>
            <a:gs pos="100000">
              <a:schemeClr val="dk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Inheriting money that wasn’t put in a special needs trust</a:t>
          </a:r>
        </a:p>
      </dsp:txBody>
      <dsp:txXfrm>
        <a:off x="3930255" y="2503"/>
        <a:ext cx="2893214" cy="1735928"/>
      </dsp:txXfrm>
    </dsp:sp>
    <dsp:sp modelId="{EC3F0080-20CF-4703-A53C-C904A8A2844E}">
      <dsp:nvSpPr>
        <dsp:cNvPr id="0" name=""/>
        <dsp:cNvSpPr/>
      </dsp:nvSpPr>
      <dsp:spPr>
        <a:xfrm>
          <a:off x="7112790" y="2503"/>
          <a:ext cx="2893214" cy="1735928"/>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0000"/>
                <a:lumMod val="100000"/>
              </a:schemeClr>
            </a:gs>
            <a:gs pos="100000">
              <a:schemeClr val="dk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Receiving a backpayment from the Social Security Administration</a:t>
          </a:r>
        </a:p>
      </dsp:txBody>
      <dsp:txXfrm>
        <a:off x="7112790" y="2503"/>
        <a:ext cx="2893214" cy="1735928"/>
      </dsp:txXfrm>
    </dsp:sp>
    <dsp:sp modelId="{0C6E58FD-2730-4D4A-9C86-5EE420C77BD9}">
      <dsp:nvSpPr>
        <dsp:cNvPr id="0" name=""/>
        <dsp:cNvSpPr/>
      </dsp:nvSpPr>
      <dsp:spPr>
        <a:xfrm>
          <a:off x="747719" y="2027753"/>
          <a:ext cx="2893214" cy="1735928"/>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0000"/>
                <a:lumMod val="100000"/>
              </a:schemeClr>
            </a:gs>
            <a:gs pos="100000">
              <a:schemeClr val="dk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Receiving gifts from relatives</a:t>
          </a:r>
        </a:p>
      </dsp:txBody>
      <dsp:txXfrm>
        <a:off x="747719" y="2027753"/>
        <a:ext cx="2893214" cy="1735928"/>
      </dsp:txXfrm>
    </dsp:sp>
    <dsp:sp modelId="{24A8007D-536F-40CA-8267-F38B7C5671CF}">
      <dsp:nvSpPr>
        <dsp:cNvPr id="0" name=""/>
        <dsp:cNvSpPr/>
      </dsp:nvSpPr>
      <dsp:spPr>
        <a:xfrm>
          <a:off x="3930255" y="2027753"/>
          <a:ext cx="2893214" cy="1735928"/>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0000"/>
                <a:lumMod val="100000"/>
              </a:schemeClr>
            </a:gs>
            <a:gs pos="100000">
              <a:schemeClr val="dk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Receiving a settlement</a:t>
          </a:r>
        </a:p>
      </dsp:txBody>
      <dsp:txXfrm>
        <a:off x="3930255" y="2027753"/>
        <a:ext cx="2893214" cy="1735928"/>
      </dsp:txXfrm>
    </dsp:sp>
    <dsp:sp modelId="{F6F27CD0-72A4-484D-9197-BDA32D165CB5}">
      <dsp:nvSpPr>
        <dsp:cNvPr id="0" name=""/>
        <dsp:cNvSpPr/>
      </dsp:nvSpPr>
      <dsp:spPr>
        <a:xfrm>
          <a:off x="7112790" y="2027753"/>
          <a:ext cx="2893214" cy="1735928"/>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0000"/>
                <a:lumMod val="100000"/>
              </a:schemeClr>
            </a:gs>
            <a:gs pos="100000">
              <a:schemeClr val="dk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Requires a Medicaid lien at person’s death.  Requires court supervision.  </a:t>
          </a:r>
        </a:p>
      </dsp:txBody>
      <dsp:txXfrm>
        <a:off x="7112790" y="2027753"/>
        <a:ext cx="2893214" cy="17359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2C8-7394-42EF-A2ED-0098A5DDCF28}">
      <dsp:nvSpPr>
        <dsp:cNvPr id="0" name=""/>
        <dsp:cNvSpPr/>
      </dsp:nvSpPr>
      <dsp:spPr>
        <a:xfrm>
          <a:off x="0" y="9060"/>
          <a:ext cx="10753725" cy="11917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Anyone except the person with the disability can put in money</a:t>
          </a:r>
        </a:p>
      </dsp:txBody>
      <dsp:txXfrm>
        <a:off x="58177" y="67237"/>
        <a:ext cx="10637371" cy="1075400"/>
      </dsp:txXfrm>
    </dsp:sp>
    <dsp:sp modelId="{8E45099A-8419-4C75-8CE5-9AAD739CFDEB}">
      <dsp:nvSpPr>
        <dsp:cNvPr id="0" name=""/>
        <dsp:cNvSpPr/>
      </dsp:nvSpPr>
      <dsp:spPr>
        <a:xfrm>
          <a:off x="0" y="1287215"/>
          <a:ext cx="10753725" cy="119175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Can be set up to exist while you are alive (an inter vivos trust) or can be set up in your will to be established after you die (testamentary)</a:t>
          </a:r>
        </a:p>
      </dsp:txBody>
      <dsp:txXfrm>
        <a:off x="58177" y="1345392"/>
        <a:ext cx="10637371" cy="1075400"/>
      </dsp:txXfrm>
    </dsp:sp>
    <dsp:sp modelId="{8B453D97-7A7F-4721-B6AD-348542B5BE12}">
      <dsp:nvSpPr>
        <dsp:cNvPr id="0" name=""/>
        <dsp:cNvSpPr/>
      </dsp:nvSpPr>
      <dsp:spPr>
        <a:xfrm>
          <a:off x="0" y="2565369"/>
          <a:ext cx="10753725" cy="119175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We can help you decide which option makes sense for your family</a:t>
          </a:r>
        </a:p>
      </dsp:txBody>
      <dsp:txXfrm>
        <a:off x="58177" y="2623546"/>
        <a:ext cx="10637371" cy="1075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7E5C-6828-4421-B331-5BD9FC80EB2C}">
      <dsp:nvSpPr>
        <dsp:cNvPr id="0" name=""/>
        <dsp:cNvSpPr/>
      </dsp:nvSpPr>
      <dsp:spPr>
        <a:xfrm>
          <a:off x="719204" y="1462"/>
          <a:ext cx="1070121" cy="10701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8B4C7-B90F-4042-80B6-197DA2F3FB72}">
      <dsp:nvSpPr>
        <dsp:cNvPr id="0" name=""/>
        <dsp:cNvSpPr/>
      </dsp:nvSpPr>
      <dsp:spPr>
        <a:xfrm>
          <a:off x="947262" y="229521"/>
          <a:ext cx="614003" cy="614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9722E2-8E34-4BC7-84CB-C5C68679E886}">
      <dsp:nvSpPr>
        <dsp:cNvPr id="0" name=""/>
        <dsp:cNvSpPr/>
      </dsp:nvSpPr>
      <dsp:spPr>
        <a:xfrm>
          <a:off x="377116" y="1404900"/>
          <a:ext cx="1754296" cy="219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Establish a will</a:t>
          </a:r>
        </a:p>
      </dsp:txBody>
      <dsp:txXfrm>
        <a:off x="377116" y="1404900"/>
        <a:ext cx="1754296" cy="2192871"/>
      </dsp:txXfrm>
    </dsp:sp>
    <dsp:sp modelId="{2DD1D9F7-CD53-40CF-A842-FDE2085491BA}">
      <dsp:nvSpPr>
        <dsp:cNvPr id="0" name=""/>
        <dsp:cNvSpPr/>
      </dsp:nvSpPr>
      <dsp:spPr>
        <a:xfrm>
          <a:off x="2780503" y="1462"/>
          <a:ext cx="1070121" cy="107012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C3695-B62B-49D1-9C04-7F90322080DD}">
      <dsp:nvSpPr>
        <dsp:cNvPr id="0" name=""/>
        <dsp:cNvSpPr/>
      </dsp:nvSpPr>
      <dsp:spPr>
        <a:xfrm>
          <a:off x="3008561" y="229521"/>
          <a:ext cx="614003" cy="614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A5DAE-CD03-4B66-8A5A-343844C6172A}">
      <dsp:nvSpPr>
        <dsp:cNvPr id="0" name=""/>
        <dsp:cNvSpPr/>
      </dsp:nvSpPr>
      <dsp:spPr>
        <a:xfrm>
          <a:off x="2438415" y="1404900"/>
          <a:ext cx="1754296" cy="219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Establish a third-party special needs trust in your will or THAT works in combination with your will</a:t>
          </a:r>
        </a:p>
      </dsp:txBody>
      <dsp:txXfrm>
        <a:off x="2438415" y="1404900"/>
        <a:ext cx="1754296" cy="2192871"/>
      </dsp:txXfrm>
    </dsp:sp>
    <dsp:sp modelId="{F5116996-EEC3-4624-8C9A-B871C3279792}">
      <dsp:nvSpPr>
        <dsp:cNvPr id="0" name=""/>
        <dsp:cNvSpPr/>
      </dsp:nvSpPr>
      <dsp:spPr>
        <a:xfrm>
          <a:off x="4841801" y="1462"/>
          <a:ext cx="1070121" cy="107012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F623D-2AC1-42FB-AB49-C398FF35A062}">
      <dsp:nvSpPr>
        <dsp:cNvPr id="0" name=""/>
        <dsp:cNvSpPr/>
      </dsp:nvSpPr>
      <dsp:spPr>
        <a:xfrm>
          <a:off x="5069860" y="229521"/>
          <a:ext cx="614003" cy="614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3F172-BAF1-457A-906D-628F95BBE127}">
      <dsp:nvSpPr>
        <dsp:cNvPr id="0" name=""/>
        <dsp:cNvSpPr/>
      </dsp:nvSpPr>
      <dsp:spPr>
        <a:xfrm>
          <a:off x="4499714" y="1404900"/>
          <a:ext cx="1754296" cy="219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kern="1200" dirty="0"/>
            <a:t>Make sure  beneficiary designations (such as life insurance) name the trust RATHER THAN THE INDIVIDUAL if you want non-probate assets left to the trust.  </a:t>
          </a:r>
        </a:p>
      </dsp:txBody>
      <dsp:txXfrm>
        <a:off x="4499714" y="1404900"/>
        <a:ext cx="1754296" cy="2192871"/>
      </dsp:txXfrm>
    </dsp:sp>
    <dsp:sp modelId="{3023B5F7-9D13-4F9F-AFE2-657E98DEF80C}">
      <dsp:nvSpPr>
        <dsp:cNvPr id="0" name=""/>
        <dsp:cNvSpPr/>
      </dsp:nvSpPr>
      <dsp:spPr>
        <a:xfrm>
          <a:off x="6903100" y="1462"/>
          <a:ext cx="1070121" cy="10701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8C595-EA2A-4AD5-9165-57B6EEE959B7}">
      <dsp:nvSpPr>
        <dsp:cNvPr id="0" name=""/>
        <dsp:cNvSpPr/>
      </dsp:nvSpPr>
      <dsp:spPr>
        <a:xfrm>
          <a:off x="7131159" y="229521"/>
          <a:ext cx="614003" cy="614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3762E3-F662-4314-95D2-9DBE04B46FB2}">
      <dsp:nvSpPr>
        <dsp:cNvPr id="0" name=""/>
        <dsp:cNvSpPr/>
      </dsp:nvSpPr>
      <dsp:spPr>
        <a:xfrm>
          <a:off x="6561012" y="1404900"/>
          <a:ext cx="1754296" cy="219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Review your estate plan every 5-7 years</a:t>
          </a:r>
        </a:p>
      </dsp:txBody>
      <dsp:txXfrm>
        <a:off x="6561012" y="1404900"/>
        <a:ext cx="1754296" cy="2192871"/>
      </dsp:txXfrm>
    </dsp:sp>
    <dsp:sp modelId="{5C743FD6-06A9-42EF-9C59-7A59ADBD76AA}">
      <dsp:nvSpPr>
        <dsp:cNvPr id="0" name=""/>
        <dsp:cNvSpPr/>
      </dsp:nvSpPr>
      <dsp:spPr>
        <a:xfrm>
          <a:off x="8964399" y="1462"/>
          <a:ext cx="1070121" cy="107012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A88D0-D86F-4BBE-9272-5EA951DB0A3B}">
      <dsp:nvSpPr>
        <dsp:cNvPr id="0" name=""/>
        <dsp:cNvSpPr/>
      </dsp:nvSpPr>
      <dsp:spPr>
        <a:xfrm>
          <a:off x="9192458" y="229521"/>
          <a:ext cx="614003" cy="6140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A1033E-CC11-451B-9851-593B026056E8}">
      <dsp:nvSpPr>
        <dsp:cNvPr id="0" name=""/>
        <dsp:cNvSpPr/>
      </dsp:nvSpPr>
      <dsp:spPr>
        <a:xfrm>
          <a:off x="8622311" y="1404900"/>
          <a:ext cx="1754296" cy="2192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Have a power of attorney for yourself, and a healthcare directive if you want one</a:t>
          </a:r>
        </a:p>
      </dsp:txBody>
      <dsp:txXfrm>
        <a:off x="8622311" y="1404900"/>
        <a:ext cx="1754296" cy="21928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95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347015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18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148BC9F-F6DE-410A-8FC4-EC057BBC2D33}" type="datetimeFigureOut">
              <a:rPr lang="en-US" smtClean="0"/>
              <a:t>11/5/2020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0B3475A-85E0-4C9C-AE1C-3941A1CB1953}" type="slidenum">
              <a:rPr lang="en-US" smtClean="0"/>
              <a:t>‹#›</a:t>
            </a:fld>
            <a:endParaRPr lang="en-US"/>
          </a:p>
        </p:txBody>
      </p:sp>
    </p:spTree>
    <p:extLst>
      <p:ext uri="{BB962C8B-B14F-4D97-AF65-F5344CB8AC3E}">
        <p14:creationId xmlns:p14="http://schemas.microsoft.com/office/powerpoint/2010/main" val="244705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2323701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343932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BC9F-F6DE-410A-8FC4-EC057BBC2D3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318017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BC9F-F6DE-410A-8FC4-EC057BBC2D33}"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3854165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BC9F-F6DE-410A-8FC4-EC057BBC2D33}"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1783329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BC9F-F6DE-410A-8FC4-EC057BBC2D33}"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132460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148BC9F-F6DE-410A-8FC4-EC057BBC2D3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0B3475A-85E0-4C9C-AE1C-3941A1CB1953}" type="slidenum">
              <a:rPr lang="en-US" smtClean="0"/>
              <a:t>‹#›</a:t>
            </a:fld>
            <a:endParaRPr lang="en-US"/>
          </a:p>
        </p:txBody>
      </p:sp>
    </p:spTree>
    <p:extLst>
      <p:ext uri="{BB962C8B-B14F-4D97-AF65-F5344CB8AC3E}">
        <p14:creationId xmlns:p14="http://schemas.microsoft.com/office/powerpoint/2010/main" val="205923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1737150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148BC9F-F6DE-410A-8FC4-EC057BBC2D33}" type="datetimeFigureOut">
              <a:rPr lang="en-US" smtClean="0"/>
              <a:t>11/5/2020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0B3475A-85E0-4C9C-AE1C-3941A1CB1953}" type="slidenum">
              <a:rPr lang="en-US" smtClean="0"/>
              <a:t>‹#›</a:t>
            </a:fld>
            <a:endParaRPr lang="en-US"/>
          </a:p>
        </p:txBody>
      </p:sp>
    </p:spTree>
    <p:extLst>
      <p:ext uri="{BB962C8B-B14F-4D97-AF65-F5344CB8AC3E}">
        <p14:creationId xmlns:p14="http://schemas.microsoft.com/office/powerpoint/2010/main" val="340951541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216012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283966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BC9F-F6DE-410A-8FC4-EC057BBC2D3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75A-85E0-4C9C-AE1C-3941A1CB19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08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BC9F-F6DE-410A-8FC4-EC057BBC2D3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246017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BC9F-F6DE-410A-8FC4-EC057BBC2D33}"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245540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BC9F-F6DE-410A-8FC4-EC057BBC2D33}"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263375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BC9F-F6DE-410A-8FC4-EC057BBC2D33}"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146365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8BC9F-F6DE-410A-8FC4-EC057BBC2D3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75A-85E0-4C9C-AE1C-3941A1CB1953}" type="slidenum">
              <a:rPr lang="en-US" smtClean="0"/>
              <a:t>‹#›</a:t>
            </a:fld>
            <a:endParaRPr lang="en-US"/>
          </a:p>
        </p:txBody>
      </p:sp>
    </p:spTree>
    <p:extLst>
      <p:ext uri="{BB962C8B-B14F-4D97-AF65-F5344CB8AC3E}">
        <p14:creationId xmlns:p14="http://schemas.microsoft.com/office/powerpoint/2010/main" val="420559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BC9F-F6DE-410A-8FC4-EC057BBC2D3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75A-85E0-4C9C-AE1C-3941A1CB19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54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48BC9F-F6DE-410A-8FC4-EC057BBC2D33}" type="datetimeFigureOut">
              <a:rPr lang="en-US" smtClean="0"/>
              <a:t>11/5/2020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B3475A-85E0-4C9C-AE1C-3941A1CB1953}"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6202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148BC9F-F6DE-410A-8FC4-EC057BBC2D33}" type="datetimeFigureOut">
              <a:rPr lang="en-US" smtClean="0"/>
              <a:t>11/5/2020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0B3475A-85E0-4C9C-AE1C-3941A1CB1953}" type="slidenum">
              <a:rPr lang="en-US" smtClean="0"/>
              <a:t>‹#›</a:t>
            </a:fld>
            <a:endParaRPr lang="en-US"/>
          </a:p>
        </p:txBody>
      </p:sp>
    </p:spTree>
    <p:extLst>
      <p:ext uri="{BB962C8B-B14F-4D97-AF65-F5344CB8AC3E}">
        <p14:creationId xmlns:p14="http://schemas.microsoft.com/office/powerpoint/2010/main" val="39465954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ttledisabilitylaw.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eattledisaiblitylaw.com/"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washingtonstateable.com/" TargetMode="External"/><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FDDB-5B74-4AED-9C11-667604871739}"/>
              </a:ext>
            </a:extLst>
          </p:cNvPr>
          <p:cNvSpPr>
            <a:spLocks noGrp="1"/>
          </p:cNvSpPr>
          <p:nvPr>
            <p:ph type="ctrTitle"/>
          </p:nvPr>
        </p:nvSpPr>
        <p:spPr>
          <a:xfrm>
            <a:off x="4713224" y="1105351"/>
            <a:ext cx="6353967" cy="3023981"/>
          </a:xfrm>
        </p:spPr>
        <p:txBody>
          <a:bodyPr anchor="b">
            <a:normAutofit/>
          </a:bodyPr>
          <a:lstStyle/>
          <a:p>
            <a:pPr algn="l"/>
            <a:r>
              <a:rPr lang="en-US" sz="4800" dirty="0">
                <a:solidFill>
                  <a:srgbClr val="FFFFFF"/>
                </a:solidFill>
              </a:rPr>
              <a:t>Guardianship, wills, and special needs trusts</a:t>
            </a:r>
          </a:p>
        </p:txBody>
      </p:sp>
      <p:sp>
        <p:nvSpPr>
          <p:cNvPr id="3" name="Subtitle 2">
            <a:extLst>
              <a:ext uri="{FF2B5EF4-FFF2-40B4-BE49-F238E27FC236}">
                <a16:creationId xmlns:a16="http://schemas.microsoft.com/office/drawing/2014/main" id="{D550B7E4-4BA0-48E0-884F-52DFA7E9A2B6}"/>
              </a:ext>
            </a:extLst>
          </p:cNvPr>
          <p:cNvSpPr>
            <a:spLocks noGrp="1"/>
          </p:cNvSpPr>
          <p:nvPr>
            <p:ph type="subTitle" idx="1"/>
          </p:nvPr>
        </p:nvSpPr>
        <p:spPr>
          <a:xfrm>
            <a:off x="4713224" y="4297556"/>
            <a:ext cx="6353968" cy="1433391"/>
          </a:xfrm>
        </p:spPr>
        <p:txBody>
          <a:bodyPr anchor="t">
            <a:normAutofit fontScale="85000" lnSpcReduction="20000"/>
          </a:bodyPr>
          <a:lstStyle/>
          <a:p>
            <a:pPr>
              <a:lnSpc>
                <a:spcPct val="90000"/>
              </a:lnSpc>
            </a:pPr>
            <a:r>
              <a:rPr lang="en-US" dirty="0">
                <a:solidFill>
                  <a:srgbClr val="FFFFFF"/>
                </a:solidFill>
              </a:rPr>
              <a:t>Jones &amp; Ibrahim, PLLC</a:t>
            </a:r>
          </a:p>
          <a:p>
            <a:pPr lvl="0">
              <a:lnSpc>
                <a:spcPct val="90000"/>
              </a:lnSpc>
            </a:pPr>
            <a:r>
              <a:rPr lang="en-US" dirty="0">
                <a:solidFill>
                  <a:srgbClr val="FFFFFF"/>
                </a:solidFill>
              </a:rPr>
              <a:t>Serving people with disabilities and their families since 1992</a:t>
            </a:r>
          </a:p>
          <a:p>
            <a:pPr>
              <a:lnSpc>
                <a:spcPct val="90000"/>
              </a:lnSpc>
            </a:pPr>
            <a:r>
              <a:rPr lang="en-US" dirty="0">
                <a:solidFill>
                  <a:srgbClr val="FFFFFF"/>
                </a:solidFill>
              </a:rPr>
              <a:t>16025 NE 85</a:t>
            </a:r>
            <a:r>
              <a:rPr lang="en-US" baseline="30000" dirty="0">
                <a:solidFill>
                  <a:srgbClr val="FFFFFF"/>
                </a:solidFill>
              </a:rPr>
              <a:t>th</a:t>
            </a:r>
            <a:r>
              <a:rPr lang="en-US" dirty="0">
                <a:solidFill>
                  <a:srgbClr val="FFFFFF"/>
                </a:solidFill>
              </a:rPr>
              <a:t> St., Suite 103</a:t>
            </a:r>
          </a:p>
          <a:p>
            <a:pPr>
              <a:lnSpc>
                <a:spcPct val="90000"/>
              </a:lnSpc>
            </a:pPr>
            <a:r>
              <a:rPr lang="en-US" dirty="0">
                <a:solidFill>
                  <a:srgbClr val="FFFFFF"/>
                </a:solidFill>
              </a:rPr>
              <a:t>Redmond WA 98052</a:t>
            </a:r>
          </a:p>
          <a:p>
            <a:pPr>
              <a:lnSpc>
                <a:spcPct val="90000"/>
              </a:lnSpc>
            </a:pPr>
            <a:r>
              <a:rPr lang="en-US" dirty="0">
                <a:solidFill>
                  <a:srgbClr val="FFFFFF"/>
                </a:solidFill>
              </a:rPr>
              <a:t>(206) 405-3240</a:t>
            </a:r>
          </a:p>
          <a:p>
            <a:pPr>
              <a:lnSpc>
                <a:spcPct val="90000"/>
              </a:lnSpc>
            </a:pPr>
            <a:r>
              <a:rPr lang="en-US" dirty="0">
                <a:solidFill>
                  <a:schemeClr val="tx1"/>
                </a:solidFill>
                <a:hlinkClick r:id="rId3">
                  <a:extLst>
                    <a:ext uri="{A12FA001-AC4F-418D-AE19-62706E023703}">
                      <ahyp:hlinkClr xmlns:ahyp="http://schemas.microsoft.com/office/drawing/2018/hyperlinkcolor" val="tx"/>
                    </a:ext>
                  </a:extLst>
                </a:hlinkClick>
              </a:rPr>
              <a:t>www.seattledisabilitylaw.com</a:t>
            </a:r>
            <a:endParaRPr lang="en-US" dirty="0">
              <a:solidFill>
                <a:schemeClr val="tx1"/>
              </a:solidFill>
            </a:endParaRPr>
          </a:p>
          <a:p>
            <a:pPr>
              <a:lnSpc>
                <a:spcPct val="90000"/>
              </a:lnSpc>
            </a:pPr>
            <a:r>
              <a:rPr lang="en-US" err="1">
                <a:solidFill>
                  <a:schemeClr val="tx1"/>
                </a:solidFill>
              </a:rPr>
              <a:t>cti</a:t>
            </a:r>
            <a:r>
              <a:rPr lang="en-US">
                <a:solidFill>
                  <a:schemeClr val="tx1"/>
                </a:solidFill>
              </a:rPr>
              <a:t>@seattledisabilitylaw.com</a:t>
            </a:r>
            <a:endParaRPr lang="en-US" dirty="0">
              <a:solidFill>
                <a:schemeClr val="tx1"/>
              </a:solidFill>
            </a:endParaRPr>
          </a:p>
          <a:p>
            <a:pPr>
              <a:lnSpc>
                <a:spcPct val="90000"/>
              </a:lnSpc>
            </a:pPr>
            <a:endParaRPr lang="en-US" sz="1400" dirty="0">
              <a:solidFill>
                <a:srgbClr val="FFFFFF"/>
              </a:solidFill>
            </a:endParaRP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6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6EAA-9190-468C-9848-810DEF885E7D}"/>
              </a:ext>
            </a:extLst>
          </p:cNvPr>
          <p:cNvSpPr>
            <a:spLocks noGrp="1"/>
          </p:cNvSpPr>
          <p:nvPr>
            <p:ph type="title"/>
          </p:nvPr>
        </p:nvSpPr>
        <p:spPr>
          <a:xfrm>
            <a:off x="4683125" y="499533"/>
            <a:ext cx="6562726" cy="1658198"/>
          </a:xfrm>
        </p:spPr>
        <p:txBody>
          <a:bodyPr>
            <a:normAutofit/>
          </a:bodyPr>
          <a:lstStyle/>
          <a:p>
            <a:r>
              <a:rPr lang="en-US">
                <a:solidFill>
                  <a:srgbClr val="404264"/>
                </a:solidFill>
              </a:rPr>
              <a:t>Other FAQs	</a:t>
            </a:r>
          </a:p>
        </p:txBody>
      </p:sp>
      <p:sp>
        <p:nvSpPr>
          <p:cNvPr id="3" name="Content Placeholder 2">
            <a:extLst>
              <a:ext uri="{FF2B5EF4-FFF2-40B4-BE49-F238E27FC236}">
                <a16:creationId xmlns:a16="http://schemas.microsoft.com/office/drawing/2014/main" id="{5636BDFF-EDF8-4648-84B9-7FC239D1AB51}"/>
              </a:ext>
            </a:extLst>
          </p:cNvPr>
          <p:cNvSpPr>
            <a:spLocks noGrp="1"/>
          </p:cNvSpPr>
          <p:nvPr>
            <p:ph idx="1"/>
          </p:nvPr>
        </p:nvSpPr>
        <p:spPr>
          <a:xfrm>
            <a:off x="4702557" y="2011680"/>
            <a:ext cx="6428994" cy="3766185"/>
          </a:xfrm>
        </p:spPr>
        <p:txBody>
          <a:bodyPr>
            <a:noAutofit/>
          </a:bodyPr>
          <a:lstStyle/>
          <a:p>
            <a:r>
              <a:rPr lang="en-US" dirty="0"/>
              <a:t>What is a standby guardian?  A backup guardian that makes decisions if you are not available.</a:t>
            </a:r>
          </a:p>
          <a:p>
            <a:endParaRPr lang="en-US" dirty="0"/>
          </a:p>
          <a:p>
            <a:r>
              <a:rPr lang="en-US" dirty="0"/>
              <a:t>What if I have no one to serve as standby guardian?  You can select a professional.</a:t>
            </a:r>
          </a:p>
          <a:p>
            <a:endParaRPr lang="en-US" dirty="0"/>
          </a:p>
          <a:p>
            <a:r>
              <a:rPr lang="en-US" dirty="0"/>
              <a:t>Should I have a co-guardian?  Often 2 parents, even if divorced, serve as co-guardians.</a:t>
            </a:r>
          </a:p>
          <a:p>
            <a:endParaRPr lang="en-US" dirty="0"/>
          </a:p>
          <a:p>
            <a:r>
              <a:rPr lang="en-US" b="1" dirty="0"/>
              <a:t>We can help</a:t>
            </a:r>
            <a:r>
              <a:rPr lang="en-US" dirty="0"/>
              <a:t> you sort through these decisions.</a:t>
            </a:r>
          </a:p>
        </p:txBody>
      </p:sp>
      <p:pic>
        <p:nvPicPr>
          <p:cNvPr id="5122" name="Picture 2">
            <a:extLst>
              <a:ext uri="{FF2B5EF4-FFF2-40B4-BE49-F238E27FC236}">
                <a16:creationId xmlns:a16="http://schemas.microsoft.com/office/drawing/2014/main" id="{AEB1FF12-DE7E-4333-936C-0DD5D100EE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51" r="35299" b="-2"/>
          <a:stretch/>
        </p:blipFill>
        <p:spPr bwMode="auto">
          <a:xfrm>
            <a:off x="20" y="-6418"/>
            <a:ext cx="4077443" cy="686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7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FDDB-5B74-4AED-9C11-667604871739}"/>
              </a:ext>
            </a:extLst>
          </p:cNvPr>
          <p:cNvSpPr>
            <a:spLocks noGrp="1"/>
          </p:cNvSpPr>
          <p:nvPr>
            <p:ph type="ctrTitle"/>
          </p:nvPr>
        </p:nvSpPr>
        <p:spPr>
          <a:xfrm>
            <a:off x="704850" y="790413"/>
            <a:ext cx="10782300" cy="1976752"/>
          </a:xfrm>
        </p:spPr>
        <p:txBody>
          <a:bodyPr/>
          <a:lstStyle/>
          <a:p>
            <a:r>
              <a:rPr lang="en-US" sz="6600" dirty="0"/>
              <a:t>Wills, Special Needs Trusts, and ABLE Accounts</a:t>
            </a:r>
          </a:p>
        </p:txBody>
      </p:sp>
      <p:sp>
        <p:nvSpPr>
          <p:cNvPr id="3" name="Subtitle 2">
            <a:extLst>
              <a:ext uri="{FF2B5EF4-FFF2-40B4-BE49-F238E27FC236}">
                <a16:creationId xmlns:a16="http://schemas.microsoft.com/office/drawing/2014/main" id="{D550B7E4-4BA0-48E0-884F-52DFA7E9A2B6}"/>
              </a:ext>
            </a:extLst>
          </p:cNvPr>
          <p:cNvSpPr>
            <a:spLocks noGrp="1"/>
          </p:cNvSpPr>
          <p:nvPr>
            <p:ph type="subTitle" idx="1"/>
          </p:nvPr>
        </p:nvSpPr>
        <p:spPr/>
        <p:txBody>
          <a:bodyPr>
            <a:normAutofit fontScale="25000" lnSpcReduction="20000"/>
          </a:bodyPr>
          <a:lstStyle/>
          <a:p>
            <a:r>
              <a:rPr lang="en-US" sz="6400" dirty="0">
                <a:solidFill>
                  <a:schemeClr val="tx1"/>
                </a:solidFill>
              </a:rPr>
              <a:t>Christy Thompson Ibrahim </a:t>
            </a:r>
          </a:p>
          <a:p>
            <a:r>
              <a:rPr lang="en-US" sz="6400" dirty="0">
                <a:solidFill>
                  <a:schemeClr val="tx1"/>
                </a:solidFill>
              </a:rPr>
              <a:t>Jones &amp; Ibrahim, PLLC</a:t>
            </a:r>
          </a:p>
          <a:p>
            <a:pPr lvl="0"/>
            <a:r>
              <a:rPr lang="en-US" sz="6400" dirty="0">
                <a:solidFill>
                  <a:schemeClr val="tx1"/>
                </a:solidFill>
              </a:rPr>
              <a:t>Serving people with disabilities and their families since 1992</a:t>
            </a:r>
          </a:p>
          <a:p>
            <a:r>
              <a:rPr lang="en-US" sz="6400" dirty="0">
                <a:solidFill>
                  <a:schemeClr val="tx1"/>
                </a:solidFill>
              </a:rPr>
              <a:t>16025 NE 85</a:t>
            </a:r>
            <a:r>
              <a:rPr lang="en-US" sz="6400" baseline="30000" dirty="0">
                <a:solidFill>
                  <a:schemeClr val="tx1"/>
                </a:solidFill>
              </a:rPr>
              <a:t>th</a:t>
            </a:r>
            <a:r>
              <a:rPr lang="en-US" sz="6400" dirty="0">
                <a:solidFill>
                  <a:schemeClr val="tx1"/>
                </a:solidFill>
              </a:rPr>
              <a:t> St., Suite 103</a:t>
            </a:r>
          </a:p>
          <a:p>
            <a:r>
              <a:rPr lang="en-US" sz="6400" dirty="0">
                <a:solidFill>
                  <a:schemeClr val="tx1"/>
                </a:solidFill>
              </a:rPr>
              <a:t>Redmond WA 98052</a:t>
            </a:r>
          </a:p>
          <a:p>
            <a:r>
              <a:rPr lang="en-US" sz="6400" dirty="0">
                <a:solidFill>
                  <a:schemeClr val="tx1"/>
                </a:solidFill>
              </a:rPr>
              <a:t>(206) 405-3240</a:t>
            </a:r>
          </a:p>
          <a:p>
            <a:r>
              <a:rPr lang="en-US" sz="6400" dirty="0">
                <a:hlinkClick r:id="rId2"/>
              </a:rPr>
              <a:t>www.seattledisaiblitylaw.com</a:t>
            </a:r>
            <a:endParaRPr lang="en-US" sz="6400" dirty="0"/>
          </a:p>
          <a:p>
            <a:endParaRPr lang="en-US" dirty="0"/>
          </a:p>
        </p:txBody>
      </p:sp>
    </p:spTree>
    <p:extLst>
      <p:ext uri="{BB962C8B-B14F-4D97-AF65-F5344CB8AC3E}">
        <p14:creationId xmlns:p14="http://schemas.microsoft.com/office/powerpoint/2010/main" val="276093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0A9B-6499-451B-946D-CDC3E5744C4D}"/>
              </a:ext>
            </a:extLst>
          </p:cNvPr>
          <p:cNvSpPr>
            <a:spLocks noGrp="1"/>
          </p:cNvSpPr>
          <p:nvPr>
            <p:ph type="title"/>
          </p:nvPr>
        </p:nvSpPr>
        <p:spPr>
          <a:xfrm>
            <a:off x="657225" y="499533"/>
            <a:ext cx="7115176" cy="1658198"/>
          </a:xfrm>
        </p:spPr>
        <p:txBody>
          <a:bodyPr>
            <a:normAutofit/>
          </a:bodyPr>
          <a:lstStyle/>
          <a:p>
            <a:r>
              <a:rPr lang="en-US" sz="3800">
                <a:solidFill>
                  <a:srgbClr val="48645B"/>
                </a:solidFill>
              </a:rPr>
              <a:t>Why have a will?</a:t>
            </a:r>
            <a:br>
              <a:rPr lang="en-US" sz="3800">
                <a:solidFill>
                  <a:srgbClr val="48645B"/>
                </a:solidFill>
              </a:rPr>
            </a:br>
            <a:br>
              <a:rPr lang="en-US" sz="3800">
                <a:solidFill>
                  <a:srgbClr val="48645B"/>
                </a:solidFill>
              </a:rPr>
            </a:br>
            <a:endParaRPr lang="en-US" sz="3800">
              <a:solidFill>
                <a:srgbClr val="48645B"/>
              </a:solidFill>
            </a:endParaRPr>
          </a:p>
        </p:txBody>
      </p:sp>
      <p:sp>
        <p:nvSpPr>
          <p:cNvPr id="3" name="Content Placeholder 2">
            <a:extLst>
              <a:ext uri="{FF2B5EF4-FFF2-40B4-BE49-F238E27FC236}">
                <a16:creationId xmlns:a16="http://schemas.microsoft.com/office/drawing/2014/main" id="{9D268C98-D080-4826-A36C-536A5326A597}"/>
              </a:ext>
            </a:extLst>
          </p:cNvPr>
          <p:cNvSpPr>
            <a:spLocks noGrp="1"/>
          </p:cNvSpPr>
          <p:nvPr>
            <p:ph idx="1"/>
          </p:nvPr>
        </p:nvSpPr>
        <p:spPr>
          <a:xfrm>
            <a:off x="676656" y="2011680"/>
            <a:ext cx="6875611" cy="3766185"/>
          </a:xfrm>
        </p:spPr>
        <p:txBody>
          <a:bodyPr>
            <a:normAutofit/>
          </a:bodyPr>
          <a:lstStyle/>
          <a:p>
            <a:pPr marL="0" indent="0">
              <a:buNone/>
            </a:pPr>
            <a:endParaRPr lang="en-US" dirty="0"/>
          </a:p>
          <a:p>
            <a:pPr>
              <a:buFont typeface="Wingdings" panose="05000000000000000000" pitchFamily="2" charset="2"/>
              <a:buChar char="§"/>
            </a:pPr>
            <a:r>
              <a:rPr lang="en-US" dirty="0"/>
              <a:t>Allows you to select your executor</a:t>
            </a:r>
          </a:p>
          <a:p>
            <a:pPr>
              <a:buFont typeface="Wingdings" panose="05000000000000000000" pitchFamily="2" charset="2"/>
              <a:buChar char="§"/>
            </a:pPr>
            <a:r>
              <a:rPr lang="en-US" dirty="0"/>
              <a:t>Allows you to establish testamentary trusts</a:t>
            </a:r>
          </a:p>
          <a:p>
            <a:pPr>
              <a:buFont typeface="Wingdings" panose="05000000000000000000" pitchFamily="2" charset="2"/>
              <a:buChar char="§"/>
            </a:pPr>
            <a:r>
              <a:rPr lang="en-US" dirty="0"/>
              <a:t>Allows you to control what happens to your probate assets after you pass away</a:t>
            </a:r>
          </a:p>
          <a:p>
            <a:pPr>
              <a:buFont typeface="Wingdings" panose="05000000000000000000" pitchFamily="2" charset="2"/>
              <a:buChar char="§"/>
            </a:pPr>
            <a:r>
              <a:rPr lang="en-US" dirty="0"/>
              <a:t>Allows you to have a plan to share with your family</a:t>
            </a:r>
          </a:p>
          <a:p>
            <a:pPr marL="0" indent="0">
              <a:buNone/>
            </a:pPr>
            <a:endParaRPr lang="en-US" dirty="0"/>
          </a:p>
        </p:txBody>
      </p:sp>
      <p:pic>
        <p:nvPicPr>
          <p:cNvPr id="4" name="Picture 3">
            <a:extLst>
              <a:ext uri="{FF2B5EF4-FFF2-40B4-BE49-F238E27FC236}">
                <a16:creationId xmlns:a16="http://schemas.microsoft.com/office/drawing/2014/main" id="{FA5D66F8-B788-4F87-B635-4F3C3D446914}"/>
              </a:ext>
            </a:extLst>
          </p:cNvPr>
          <p:cNvPicPr>
            <a:picLocks noChangeAspect="1"/>
          </p:cNvPicPr>
          <p:nvPr/>
        </p:nvPicPr>
        <p:blipFill rotWithShape="1">
          <a:blip r:embed="rId2">
            <a:extLst>
              <a:ext uri="{28A0092B-C50C-407E-A947-70E740481C1C}">
                <a14:useLocalDpi xmlns:a14="http://schemas.microsoft.com/office/drawing/2010/main" val="0"/>
              </a:ext>
            </a:extLst>
          </a:blip>
          <a:srcRect l="51175" r="9175" b="-2"/>
          <a:stretch/>
        </p:blipFill>
        <p:spPr>
          <a:xfrm>
            <a:off x="8114537" y="10"/>
            <a:ext cx="4077463" cy="6864408"/>
          </a:xfrm>
          <a:prstGeom prst="rect">
            <a:avLst/>
          </a:prstGeom>
        </p:spPr>
      </p:pic>
    </p:spTree>
    <p:extLst>
      <p:ext uri="{BB962C8B-B14F-4D97-AF65-F5344CB8AC3E}">
        <p14:creationId xmlns:p14="http://schemas.microsoft.com/office/powerpoint/2010/main" val="285121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A40D5D1-66FF-491F-A068-0B1DD23C3732}"/>
              </a:ext>
            </a:extLst>
          </p:cNvPr>
          <p:cNvSpPr>
            <a:spLocks noGrp="1"/>
          </p:cNvSpPr>
          <p:nvPr>
            <p:ph type="title"/>
          </p:nvPr>
        </p:nvSpPr>
        <p:spPr>
          <a:xfrm>
            <a:off x="1071846" y="1059736"/>
            <a:ext cx="10040233" cy="1228130"/>
          </a:xfrm>
        </p:spPr>
        <p:txBody>
          <a:bodyPr>
            <a:normAutofit/>
          </a:bodyPr>
          <a:lstStyle/>
          <a:p>
            <a:r>
              <a:rPr lang="en-US" sz="4200">
                <a:solidFill>
                  <a:srgbClr val="FFFFFF"/>
                </a:solidFill>
              </a:rPr>
              <a:t>What is a trust?  What is a special needs trust?  </a:t>
            </a:r>
          </a:p>
        </p:txBody>
      </p:sp>
      <p:sp>
        <p:nvSpPr>
          <p:cNvPr id="3" name="Content Placeholder 2">
            <a:extLst>
              <a:ext uri="{FF2B5EF4-FFF2-40B4-BE49-F238E27FC236}">
                <a16:creationId xmlns:a16="http://schemas.microsoft.com/office/drawing/2014/main" id="{0F29E0CE-20B0-4CEF-BBF9-B76A6F330623}"/>
              </a:ext>
            </a:extLst>
          </p:cNvPr>
          <p:cNvSpPr>
            <a:spLocks noGrp="1"/>
          </p:cNvSpPr>
          <p:nvPr>
            <p:ph idx="1"/>
          </p:nvPr>
        </p:nvSpPr>
        <p:spPr>
          <a:xfrm>
            <a:off x="1071846" y="2973313"/>
            <a:ext cx="10040233" cy="2903099"/>
          </a:xfrm>
        </p:spPr>
        <p:txBody>
          <a:bodyPr>
            <a:normAutofit/>
          </a:bodyPr>
          <a:lstStyle/>
          <a:p>
            <a:pPr marL="457200" lvl="1" indent="0">
              <a:buNone/>
            </a:pPr>
            <a:endParaRPr lang="en-US" sz="2200" dirty="0"/>
          </a:p>
          <a:p>
            <a:pPr marL="457200" lvl="1" indent="0">
              <a:buNone/>
            </a:pPr>
            <a:r>
              <a:rPr lang="en-US" sz="2200" dirty="0"/>
              <a:t>A trust is like a bubble around assets to protect them.  The trustee is the person who manages the trust.  The beneficiary is the one who gets the benefit of the assets.</a:t>
            </a:r>
          </a:p>
          <a:p>
            <a:pPr marL="457200" lvl="1" indent="0">
              <a:buNone/>
            </a:pPr>
            <a:endParaRPr lang="en-US" sz="2200" dirty="0"/>
          </a:p>
          <a:p>
            <a:pPr marL="457200" lvl="1" indent="0">
              <a:buNone/>
            </a:pPr>
            <a:r>
              <a:rPr lang="en-US" sz="2200" dirty="0"/>
              <a:t>A special needs trust allows someone to stay on benefits like SSI, DDA, and Medicaid.  These programs have asset limits, so if someone inherits funds without a trust, they can lose their benefits.  A special needs trust prevents that from happening.</a:t>
            </a:r>
          </a:p>
        </p:txBody>
      </p:sp>
    </p:spTree>
    <p:extLst>
      <p:ext uri="{BB962C8B-B14F-4D97-AF65-F5344CB8AC3E}">
        <p14:creationId xmlns:p14="http://schemas.microsoft.com/office/powerpoint/2010/main" val="32121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DB7E-ADE5-41B2-9FAF-D0592C9AA1C9}"/>
              </a:ext>
            </a:extLst>
          </p:cNvPr>
          <p:cNvSpPr>
            <a:spLocks noGrp="1"/>
          </p:cNvSpPr>
          <p:nvPr>
            <p:ph type="title"/>
          </p:nvPr>
        </p:nvSpPr>
        <p:spPr>
          <a:xfrm>
            <a:off x="657224" y="499533"/>
            <a:ext cx="10772775" cy="1658198"/>
          </a:xfrm>
        </p:spPr>
        <p:txBody>
          <a:bodyPr>
            <a:normAutofit/>
          </a:bodyPr>
          <a:lstStyle/>
          <a:p>
            <a:r>
              <a:rPr lang="en-US" dirty="0"/>
              <a:t>What types of special needs trusts are there?  	</a:t>
            </a:r>
          </a:p>
        </p:txBody>
      </p:sp>
      <p:graphicFrame>
        <p:nvGraphicFramePr>
          <p:cNvPr id="5" name="Content Placeholder 2">
            <a:extLst>
              <a:ext uri="{FF2B5EF4-FFF2-40B4-BE49-F238E27FC236}">
                <a16:creationId xmlns:a16="http://schemas.microsoft.com/office/drawing/2014/main" id="{32AC6E6A-7E6C-47F9-9B8A-BB1591D6C8E9}"/>
              </a:ext>
            </a:extLst>
          </p:cNvPr>
          <p:cNvGraphicFramePr>
            <a:graphicFrameLocks noGrp="1"/>
          </p:cNvGraphicFramePr>
          <p:nvPr>
            <p:ph idx="1"/>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62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0998-5A13-4CC7-BEA3-54FA14BA9A56}"/>
              </a:ext>
            </a:extLst>
          </p:cNvPr>
          <p:cNvSpPr>
            <a:spLocks noGrp="1"/>
          </p:cNvSpPr>
          <p:nvPr>
            <p:ph type="title"/>
          </p:nvPr>
        </p:nvSpPr>
        <p:spPr>
          <a:xfrm>
            <a:off x="657224" y="499533"/>
            <a:ext cx="10772775" cy="1658198"/>
          </a:xfrm>
        </p:spPr>
        <p:txBody>
          <a:bodyPr>
            <a:normAutofit/>
          </a:bodyPr>
          <a:lstStyle/>
          <a:p>
            <a:r>
              <a:rPr lang="en-US" sz="3400"/>
              <a:t>First party special needs trusts</a:t>
            </a:r>
            <a:br>
              <a:rPr lang="en-US" sz="3400"/>
            </a:br>
            <a:br>
              <a:rPr lang="en-US" sz="3400"/>
            </a:br>
            <a:r>
              <a:rPr lang="en-US" sz="3400"/>
              <a:t>When a person on SSI/Medicaid has more than $2000 from:</a:t>
            </a:r>
          </a:p>
        </p:txBody>
      </p:sp>
      <p:graphicFrame>
        <p:nvGraphicFramePr>
          <p:cNvPr id="16" name="Content Placeholder 2">
            <a:extLst>
              <a:ext uri="{FF2B5EF4-FFF2-40B4-BE49-F238E27FC236}">
                <a16:creationId xmlns:a16="http://schemas.microsoft.com/office/drawing/2014/main" id="{B45E500E-745F-4D56-99A1-676719A83BC2}"/>
              </a:ext>
            </a:extLst>
          </p:cNvPr>
          <p:cNvGraphicFramePr>
            <a:graphicFrameLocks noGrp="1"/>
          </p:cNvGraphicFramePr>
          <p:nvPr>
            <p:ph idx="1"/>
            <p:extLst>
              <p:ext uri="{D42A27DB-BD31-4B8C-83A1-F6EECF244321}">
                <p14:modId xmlns:p14="http://schemas.microsoft.com/office/powerpoint/2010/main" val="1105276023"/>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90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B6A3-7E5C-479A-942F-6507A81FA88E}"/>
              </a:ext>
            </a:extLst>
          </p:cNvPr>
          <p:cNvSpPr>
            <a:spLocks noGrp="1"/>
          </p:cNvSpPr>
          <p:nvPr>
            <p:ph type="title"/>
          </p:nvPr>
        </p:nvSpPr>
        <p:spPr>
          <a:xfrm>
            <a:off x="657224" y="499533"/>
            <a:ext cx="10772775" cy="1658198"/>
          </a:xfrm>
        </p:spPr>
        <p:txBody>
          <a:bodyPr>
            <a:normAutofit/>
          </a:bodyPr>
          <a:lstStyle/>
          <a:p>
            <a:r>
              <a:rPr lang="en-US"/>
              <a:t>Third party special needs trusts </a:t>
            </a:r>
          </a:p>
        </p:txBody>
      </p:sp>
      <p:graphicFrame>
        <p:nvGraphicFramePr>
          <p:cNvPr id="5" name="Content Placeholder 2">
            <a:extLst>
              <a:ext uri="{FF2B5EF4-FFF2-40B4-BE49-F238E27FC236}">
                <a16:creationId xmlns:a16="http://schemas.microsoft.com/office/drawing/2014/main" id="{18E4230D-85C1-423B-8CA4-89E306C62338}"/>
              </a:ext>
            </a:extLst>
          </p:cNvPr>
          <p:cNvGraphicFramePr>
            <a:graphicFrameLocks noGrp="1"/>
          </p:cNvGraphicFramePr>
          <p:nvPr>
            <p:ph idx="1"/>
            <p:extLst>
              <p:ext uri="{D42A27DB-BD31-4B8C-83A1-F6EECF244321}">
                <p14:modId xmlns:p14="http://schemas.microsoft.com/office/powerpoint/2010/main" val="800626826"/>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73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0DAA-D0FC-4B7C-A9E8-754D625F4F8C}"/>
              </a:ext>
            </a:extLst>
          </p:cNvPr>
          <p:cNvSpPr>
            <a:spLocks noGrp="1"/>
          </p:cNvSpPr>
          <p:nvPr>
            <p:ph type="title"/>
          </p:nvPr>
        </p:nvSpPr>
        <p:spPr>
          <a:xfrm>
            <a:off x="4683125" y="499533"/>
            <a:ext cx="6562726" cy="1658198"/>
          </a:xfrm>
        </p:spPr>
        <p:txBody>
          <a:bodyPr>
            <a:normAutofit/>
          </a:bodyPr>
          <a:lstStyle/>
          <a:p>
            <a:r>
              <a:rPr lang="en-US">
                <a:solidFill>
                  <a:srgbClr val="414D58"/>
                </a:solidFill>
              </a:rPr>
              <a:t>Why it is good to </a:t>
            </a:r>
            <a:br>
              <a:rPr lang="en-US">
                <a:solidFill>
                  <a:srgbClr val="414D58"/>
                </a:solidFill>
              </a:rPr>
            </a:br>
            <a:r>
              <a:rPr lang="en-US">
                <a:solidFill>
                  <a:srgbClr val="414D58"/>
                </a:solidFill>
              </a:rPr>
              <a:t>plan in advance</a:t>
            </a:r>
          </a:p>
        </p:txBody>
      </p:sp>
      <p:pic>
        <p:nvPicPr>
          <p:cNvPr id="4" name="Picture 3">
            <a:extLst>
              <a:ext uri="{FF2B5EF4-FFF2-40B4-BE49-F238E27FC236}">
                <a16:creationId xmlns:a16="http://schemas.microsoft.com/office/drawing/2014/main" id="{3DDBA0DE-403E-44AC-9AE0-9DAC7298A76A}"/>
              </a:ext>
            </a:extLst>
          </p:cNvPr>
          <p:cNvPicPr>
            <a:picLocks noChangeAspect="1"/>
          </p:cNvPicPr>
          <p:nvPr/>
        </p:nvPicPr>
        <p:blipFill rotWithShape="1">
          <a:blip r:embed="rId2">
            <a:extLst>
              <a:ext uri="{28A0092B-C50C-407E-A947-70E740481C1C}">
                <a14:useLocalDpi xmlns:a14="http://schemas.microsoft.com/office/drawing/2010/main" val="0"/>
              </a:ext>
            </a:extLst>
          </a:blip>
          <a:srcRect l="24442" r="37691" b="-1"/>
          <a:stretch/>
        </p:blipFill>
        <p:spPr>
          <a:xfrm>
            <a:off x="20" y="-6418"/>
            <a:ext cx="4077443" cy="6864418"/>
          </a:xfrm>
          <a:prstGeom prst="rect">
            <a:avLst/>
          </a:prstGeom>
        </p:spPr>
      </p:pic>
      <p:sp>
        <p:nvSpPr>
          <p:cNvPr id="3" name="Content Placeholder 2">
            <a:extLst>
              <a:ext uri="{FF2B5EF4-FFF2-40B4-BE49-F238E27FC236}">
                <a16:creationId xmlns:a16="http://schemas.microsoft.com/office/drawing/2014/main" id="{5705EC83-8700-47AB-BEA0-5F64678DBB69}"/>
              </a:ext>
            </a:extLst>
          </p:cNvPr>
          <p:cNvSpPr>
            <a:spLocks noGrp="1"/>
          </p:cNvSpPr>
          <p:nvPr>
            <p:ph idx="1"/>
          </p:nvPr>
        </p:nvSpPr>
        <p:spPr>
          <a:xfrm>
            <a:off x="4702557" y="2011680"/>
            <a:ext cx="6428994" cy="3766185"/>
          </a:xfrm>
        </p:spPr>
        <p:txBody>
          <a:bodyPr>
            <a:normAutofit/>
          </a:bodyPr>
          <a:lstStyle/>
          <a:p>
            <a:pPr marL="0" indent="0">
              <a:buNone/>
            </a:pPr>
            <a:endParaRPr lang="en-US" sz="1700" dirty="0"/>
          </a:p>
          <a:p>
            <a:pPr>
              <a:buFont typeface="Wingdings" panose="05000000000000000000" pitchFamily="2" charset="2"/>
              <a:buChar char="§"/>
            </a:pPr>
            <a:r>
              <a:rPr lang="en-US" sz="1700"/>
              <a:t>You can set up a third-party special needs trust .  When you pass away, the assets will go into that trust.  The benefits will be protected, and Medicaid will not have to be paid back.</a:t>
            </a:r>
          </a:p>
          <a:p>
            <a:pPr marL="0" indent="0">
              <a:buNone/>
            </a:pPr>
            <a:endParaRPr lang="en-US" sz="1700"/>
          </a:p>
          <a:p>
            <a:pPr>
              <a:buFont typeface="Wingdings" panose="05000000000000000000" pitchFamily="2" charset="2"/>
              <a:buChar char="§"/>
            </a:pPr>
            <a:r>
              <a:rPr lang="en-US" sz="1700"/>
              <a:t>If you have not done planning, when your family member inherits money from you, they may lose SSI, Medicaid, and/or DDA.  While a first-party trust can be created after you pass away, Medicaid may have to be paid back, and court supervision will usually be required.</a:t>
            </a:r>
          </a:p>
          <a:p>
            <a:pPr marL="0" indent="0">
              <a:buNone/>
            </a:pPr>
            <a:endParaRPr lang="en-US" sz="1700"/>
          </a:p>
          <a:p>
            <a:pPr marL="0" indent="0">
              <a:buNone/>
            </a:pPr>
            <a:r>
              <a:rPr lang="en-US" sz="1700"/>
              <a:t>Planning ahead can prevent those consequences.  First party trusts are great, but not for money that could have been third-party trust funds.</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414794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10CF7148-6AD0-4172-8E18-4D349EB3646B}"/>
              </a:ext>
            </a:extLst>
          </p:cNvPr>
          <p:cNvSpPr>
            <a:spLocks noGrp="1"/>
          </p:cNvSpPr>
          <p:nvPr>
            <p:ph type="title"/>
          </p:nvPr>
        </p:nvSpPr>
        <p:spPr>
          <a:xfrm>
            <a:off x="1071846" y="1059736"/>
            <a:ext cx="10040233" cy="1228130"/>
          </a:xfrm>
        </p:spPr>
        <p:txBody>
          <a:bodyPr>
            <a:normAutofit/>
          </a:bodyPr>
          <a:lstStyle/>
          <a:p>
            <a:r>
              <a:rPr lang="en-US">
                <a:solidFill>
                  <a:srgbClr val="FFFFFF"/>
                </a:solidFill>
              </a:rPr>
              <a:t>The DD Endowment Fund Trust</a:t>
            </a:r>
          </a:p>
        </p:txBody>
      </p:sp>
      <p:sp>
        <p:nvSpPr>
          <p:cNvPr id="3" name="Content Placeholder 2">
            <a:extLst>
              <a:ext uri="{FF2B5EF4-FFF2-40B4-BE49-F238E27FC236}">
                <a16:creationId xmlns:a16="http://schemas.microsoft.com/office/drawing/2014/main" id="{733BEA42-2FDB-4693-85EC-C2D80E5F6315}"/>
              </a:ext>
            </a:extLst>
          </p:cNvPr>
          <p:cNvSpPr>
            <a:spLocks noGrp="1"/>
          </p:cNvSpPr>
          <p:nvPr>
            <p:ph idx="1"/>
          </p:nvPr>
        </p:nvSpPr>
        <p:spPr>
          <a:xfrm>
            <a:off x="1071846" y="2973313"/>
            <a:ext cx="10040233" cy="2903099"/>
          </a:xfrm>
        </p:spPr>
        <p:txBody>
          <a:bodyPr>
            <a:normAutofit fontScale="92500" lnSpcReduction="20000"/>
          </a:bodyPr>
          <a:lstStyle/>
          <a:p>
            <a:pPr>
              <a:buFont typeface="Wingdings" panose="05000000000000000000" pitchFamily="2" charset="2"/>
              <a:buChar char="§"/>
            </a:pPr>
            <a:endParaRPr lang="en-US" sz="2000" dirty="0"/>
          </a:p>
          <a:p>
            <a:pPr>
              <a:buFont typeface="Wingdings" panose="05000000000000000000" pitchFamily="2" charset="2"/>
              <a:buChar char="§"/>
            </a:pPr>
            <a:r>
              <a:rPr lang="en-US" sz="2800" dirty="0"/>
              <a:t>Also known as the DD Life Opportunities Trust or DDLOT</a:t>
            </a:r>
          </a:p>
          <a:p>
            <a:pPr>
              <a:buFont typeface="Wingdings" panose="05000000000000000000" pitchFamily="2" charset="2"/>
              <a:buChar char="§"/>
            </a:pPr>
            <a:r>
              <a:rPr lang="en-US" sz="2800" dirty="0"/>
              <a:t>Must be a client of DDA (Developmental Disabilities Administration)</a:t>
            </a:r>
          </a:p>
          <a:p>
            <a:pPr>
              <a:buFont typeface="Wingdings" panose="05000000000000000000" pitchFamily="2" charset="2"/>
              <a:buChar char="§"/>
            </a:pPr>
            <a:r>
              <a:rPr lang="en-US" sz="2800" dirty="0"/>
              <a:t>Provides options for first party and third party special needs trusts</a:t>
            </a:r>
          </a:p>
          <a:p>
            <a:pPr>
              <a:buFont typeface="Wingdings" panose="05000000000000000000" pitchFamily="2" charset="2"/>
              <a:buChar char="§"/>
            </a:pPr>
            <a:r>
              <a:rPr lang="en-US" sz="2800" dirty="0"/>
              <a:t>Arc of Washington is the trust manager</a:t>
            </a:r>
          </a:p>
          <a:p>
            <a:pPr>
              <a:buFont typeface="Wingdings" panose="05000000000000000000" pitchFamily="2" charset="2"/>
              <a:buChar char="§"/>
            </a:pPr>
            <a:endParaRPr lang="en-US" sz="2800" dirty="0"/>
          </a:p>
          <a:p>
            <a:pPr marL="0" indent="0">
              <a:buNone/>
            </a:pPr>
            <a:r>
              <a:rPr lang="en-US" sz="2800" dirty="0"/>
              <a:t>Consider – would this be a good option for your situation?  </a:t>
            </a:r>
          </a:p>
        </p:txBody>
      </p:sp>
    </p:spTree>
    <p:extLst>
      <p:ext uri="{BB962C8B-B14F-4D97-AF65-F5344CB8AC3E}">
        <p14:creationId xmlns:p14="http://schemas.microsoft.com/office/powerpoint/2010/main" val="331628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4582-2969-45BE-AD08-8196E44327E5}"/>
              </a:ext>
            </a:extLst>
          </p:cNvPr>
          <p:cNvSpPr>
            <a:spLocks noGrp="1"/>
          </p:cNvSpPr>
          <p:nvPr>
            <p:ph type="title"/>
          </p:nvPr>
        </p:nvSpPr>
        <p:spPr>
          <a:xfrm>
            <a:off x="4683125" y="499533"/>
            <a:ext cx="6562726" cy="1658198"/>
          </a:xfrm>
        </p:spPr>
        <p:txBody>
          <a:bodyPr>
            <a:normAutofit/>
          </a:bodyPr>
          <a:lstStyle/>
          <a:p>
            <a:r>
              <a:rPr lang="en-US">
                <a:solidFill>
                  <a:srgbClr val="674451"/>
                </a:solidFill>
              </a:rPr>
              <a:t>ABLE accounts</a:t>
            </a:r>
          </a:p>
        </p:txBody>
      </p:sp>
      <p:pic>
        <p:nvPicPr>
          <p:cNvPr id="4" name="Content Placeholder 3">
            <a:extLst>
              <a:ext uri="{FF2B5EF4-FFF2-40B4-BE49-F238E27FC236}">
                <a16:creationId xmlns:a16="http://schemas.microsoft.com/office/drawing/2014/main" id="{7A1FA942-8A88-49A3-8097-3CF3134C75B9}"/>
              </a:ext>
            </a:extLst>
          </p:cNvPr>
          <p:cNvPicPr>
            <a:picLocks noChangeAspect="1"/>
          </p:cNvPicPr>
          <p:nvPr/>
        </p:nvPicPr>
        <p:blipFill rotWithShape="1">
          <a:blip r:embed="rId2">
            <a:extLst>
              <a:ext uri="{28A0092B-C50C-407E-A947-70E740481C1C}">
                <a14:useLocalDpi xmlns:a14="http://schemas.microsoft.com/office/drawing/2010/main" val="0"/>
              </a:ext>
            </a:extLst>
          </a:blip>
          <a:srcRect l="31859" r="28491" b="-2"/>
          <a:stretch/>
        </p:blipFill>
        <p:spPr>
          <a:xfrm>
            <a:off x="20" y="-6418"/>
            <a:ext cx="4077443" cy="6864418"/>
          </a:xfrm>
          <a:prstGeom prst="rect">
            <a:avLst/>
          </a:prstGeom>
        </p:spPr>
      </p:pic>
      <p:sp>
        <p:nvSpPr>
          <p:cNvPr id="8" name="Content Placeholder 7">
            <a:extLst>
              <a:ext uri="{FF2B5EF4-FFF2-40B4-BE49-F238E27FC236}">
                <a16:creationId xmlns:a16="http://schemas.microsoft.com/office/drawing/2014/main" id="{79961FBB-04CE-437A-9FF4-A4E1F4C2183C}"/>
              </a:ext>
            </a:extLst>
          </p:cNvPr>
          <p:cNvSpPr>
            <a:spLocks noGrp="1"/>
          </p:cNvSpPr>
          <p:nvPr>
            <p:ph idx="1"/>
          </p:nvPr>
        </p:nvSpPr>
        <p:spPr>
          <a:xfrm>
            <a:off x="4702557" y="2011680"/>
            <a:ext cx="6428994" cy="3766185"/>
          </a:xfrm>
        </p:spPr>
        <p:txBody>
          <a:bodyPr>
            <a:normAutofit/>
          </a:bodyPr>
          <a:lstStyle/>
          <a:p>
            <a:pPr>
              <a:buFont typeface="Wingdings" panose="05000000000000000000" pitchFamily="2" charset="2"/>
              <a:buChar char="§"/>
            </a:pPr>
            <a:r>
              <a:rPr lang="en-US" sz="2200"/>
              <a:t>Each state has an ABLE program</a:t>
            </a:r>
          </a:p>
          <a:p>
            <a:r>
              <a:rPr lang="en-US" sz="2200">
                <a:hlinkClick r:id="rId3"/>
              </a:rPr>
              <a:t>www.washingtonstateable.com</a:t>
            </a:r>
            <a:endParaRPr lang="en-US" sz="2200"/>
          </a:p>
          <a:p>
            <a:pPr>
              <a:buFont typeface="Wingdings" panose="05000000000000000000" pitchFamily="2" charset="2"/>
              <a:buChar char="§"/>
            </a:pPr>
            <a:r>
              <a:rPr lang="en-US" sz="2200"/>
              <a:t>Allows for up to $15k/year to be put in without impacting benefits, also allows wages up to certain limits</a:t>
            </a:r>
          </a:p>
          <a:p>
            <a:pPr>
              <a:buFont typeface="Wingdings" panose="05000000000000000000" pitchFamily="2" charset="2"/>
              <a:buChar char="§"/>
            </a:pPr>
            <a:r>
              <a:rPr lang="en-US" sz="2200"/>
              <a:t>$100,000 cap (over time) to retain SSI</a:t>
            </a:r>
          </a:p>
          <a:p>
            <a:pPr>
              <a:buFont typeface="Wingdings" panose="05000000000000000000" pitchFamily="2" charset="2"/>
              <a:buChar char="§"/>
            </a:pPr>
            <a:r>
              <a:rPr lang="en-US" sz="2200"/>
              <a:t>Has a Medicaid payback requirement</a:t>
            </a:r>
          </a:p>
          <a:p>
            <a:pPr>
              <a:buFont typeface="Wingdings" panose="05000000000000000000" pitchFamily="2" charset="2"/>
              <a:buChar char="§"/>
            </a:pPr>
            <a:r>
              <a:rPr lang="en-US" sz="2200"/>
              <a:t>Requires a bond if there’s a guardianship</a:t>
            </a:r>
          </a:p>
          <a:p>
            <a:pPr>
              <a:buFont typeface="Wingdings" panose="05000000000000000000" pitchFamily="2" charset="2"/>
              <a:buChar char="§"/>
            </a:pPr>
            <a:r>
              <a:rPr lang="en-US" sz="2200"/>
              <a:t>Can allow a debit card</a:t>
            </a:r>
          </a:p>
        </p:txBody>
      </p:sp>
    </p:spTree>
    <p:extLst>
      <p:ext uri="{BB962C8B-B14F-4D97-AF65-F5344CB8AC3E}">
        <p14:creationId xmlns:p14="http://schemas.microsoft.com/office/powerpoint/2010/main" val="55438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0A9B-6499-451B-946D-CDC3E5744C4D}"/>
              </a:ext>
            </a:extLst>
          </p:cNvPr>
          <p:cNvSpPr>
            <a:spLocks noGrp="1"/>
          </p:cNvSpPr>
          <p:nvPr>
            <p:ph type="title"/>
          </p:nvPr>
        </p:nvSpPr>
        <p:spPr>
          <a:xfrm>
            <a:off x="4683125" y="499533"/>
            <a:ext cx="6562726" cy="1658198"/>
          </a:xfrm>
        </p:spPr>
        <p:txBody>
          <a:bodyPr>
            <a:normAutofit/>
          </a:bodyPr>
          <a:lstStyle/>
          <a:p>
            <a:r>
              <a:rPr lang="en-US" sz="5000">
                <a:solidFill>
                  <a:srgbClr val="3F5127"/>
                </a:solidFill>
              </a:rPr>
              <a:t>Why might a Guardianship be necessary?</a:t>
            </a:r>
          </a:p>
        </p:txBody>
      </p:sp>
      <p:sp>
        <p:nvSpPr>
          <p:cNvPr id="3" name="Content Placeholder 2">
            <a:extLst>
              <a:ext uri="{FF2B5EF4-FFF2-40B4-BE49-F238E27FC236}">
                <a16:creationId xmlns:a16="http://schemas.microsoft.com/office/drawing/2014/main" id="{9D268C98-D080-4826-A36C-536A5326A597}"/>
              </a:ext>
            </a:extLst>
          </p:cNvPr>
          <p:cNvSpPr>
            <a:spLocks noGrp="1"/>
          </p:cNvSpPr>
          <p:nvPr>
            <p:ph idx="1"/>
          </p:nvPr>
        </p:nvSpPr>
        <p:spPr>
          <a:xfrm>
            <a:off x="4702557" y="2011680"/>
            <a:ext cx="6428994" cy="4733677"/>
          </a:xfrm>
        </p:spPr>
        <p:txBody>
          <a:bodyPr>
            <a:normAutofit fontScale="92500" lnSpcReduction="20000"/>
          </a:bodyPr>
          <a:lstStyle/>
          <a:p>
            <a:pPr marL="0" indent="0">
              <a:buNone/>
            </a:pPr>
            <a:r>
              <a:rPr lang="en-US" sz="2400" dirty="0"/>
              <a:t>When people turn 18, they can legally make all of their own decisions unless a guardianship is in place.  They can:</a:t>
            </a:r>
          </a:p>
          <a:p>
            <a:pPr lvl="0">
              <a:buClr>
                <a:srgbClr val="58B6C0"/>
              </a:buClr>
            </a:pPr>
            <a:endParaRPr lang="en-US" sz="2000" dirty="0">
              <a:solidFill>
                <a:prstClr val="black"/>
              </a:solidFill>
            </a:endParaRPr>
          </a:p>
          <a:p>
            <a:pPr lvl="2">
              <a:buClr>
                <a:srgbClr val="58B6C0"/>
              </a:buClr>
              <a:buFont typeface="Wingdings" panose="05000000000000000000" pitchFamily="2" charset="2"/>
              <a:buChar char="§"/>
            </a:pPr>
            <a:r>
              <a:rPr lang="en-US" sz="2000" dirty="0">
                <a:solidFill>
                  <a:prstClr val="black"/>
                </a:solidFill>
              </a:rPr>
              <a:t>Decide about medical and dental procedures</a:t>
            </a:r>
          </a:p>
          <a:p>
            <a:pPr lvl="2">
              <a:buClr>
                <a:srgbClr val="58B6C0"/>
              </a:buClr>
              <a:buFont typeface="Wingdings" panose="05000000000000000000" pitchFamily="2" charset="2"/>
              <a:buChar char="§"/>
            </a:pPr>
            <a:r>
              <a:rPr lang="en-US" sz="2000" dirty="0">
                <a:solidFill>
                  <a:prstClr val="black"/>
                </a:solidFill>
              </a:rPr>
              <a:t>Make housing arrangements and sign leases</a:t>
            </a:r>
          </a:p>
          <a:p>
            <a:pPr lvl="2">
              <a:buClr>
                <a:srgbClr val="58B6C0"/>
              </a:buClr>
              <a:buFont typeface="Wingdings" panose="05000000000000000000" pitchFamily="2" charset="2"/>
              <a:buChar char="§"/>
            </a:pPr>
            <a:r>
              <a:rPr lang="en-US" sz="2000" dirty="0">
                <a:solidFill>
                  <a:prstClr val="black"/>
                </a:solidFill>
              </a:rPr>
              <a:t>Sign contracts, including credit card contracts</a:t>
            </a:r>
          </a:p>
          <a:p>
            <a:pPr lvl="2">
              <a:buClr>
                <a:srgbClr val="58B6C0"/>
              </a:buClr>
              <a:buFont typeface="Wingdings" panose="05000000000000000000" pitchFamily="2" charset="2"/>
              <a:buChar char="§"/>
            </a:pPr>
            <a:r>
              <a:rPr lang="en-US" sz="2000" dirty="0">
                <a:solidFill>
                  <a:prstClr val="black"/>
                </a:solidFill>
              </a:rPr>
              <a:t>Get married</a:t>
            </a:r>
          </a:p>
          <a:p>
            <a:pPr lvl="2">
              <a:buClr>
                <a:srgbClr val="58B6C0"/>
              </a:buClr>
              <a:buFont typeface="Wingdings" panose="05000000000000000000" pitchFamily="2" charset="2"/>
              <a:buChar char="§"/>
            </a:pPr>
            <a:r>
              <a:rPr lang="en-US" sz="2000" dirty="0">
                <a:solidFill>
                  <a:prstClr val="black"/>
                </a:solidFill>
              </a:rPr>
              <a:t>Make social decisions</a:t>
            </a:r>
          </a:p>
          <a:p>
            <a:pPr lvl="2">
              <a:buClr>
                <a:srgbClr val="58B6C0"/>
              </a:buClr>
              <a:buFont typeface="Wingdings" panose="05000000000000000000" pitchFamily="2" charset="2"/>
              <a:buChar char="§"/>
            </a:pPr>
            <a:r>
              <a:rPr lang="en-US" sz="2000" dirty="0">
                <a:solidFill>
                  <a:prstClr val="black"/>
                </a:solidFill>
              </a:rPr>
              <a:t>Make education decisions</a:t>
            </a:r>
          </a:p>
          <a:p>
            <a:pPr lvl="2">
              <a:buClr>
                <a:srgbClr val="58B6C0"/>
              </a:buClr>
              <a:buFont typeface="Wingdings" panose="05000000000000000000" pitchFamily="2" charset="2"/>
              <a:buChar char="§"/>
            </a:pPr>
            <a:r>
              <a:rPr lang="en-US" sz="2000" dirty="0">
                <a:solidFill>
                  <a:prstClr val="black"/>
                </a:solidFill>
              </a:rPr>
              <a:t>Manage funds</a:t>
            </a:r>
          </a:p>
          <a:p>
            <a:pPr lvl="2">
              <a:buClr>
                <a:srgbClr val="58B6C0"/>
              </a:buClr>
              <a:buFont typeface="Wingdings" panose="05000000000000000000" pitchFamily="2" charset="2"/>
              <a:buChar char="§"/>
            </a:pPr>
            <a:r>
              <a:rPr lang="en-US" sz="2000" dirty="0">
                <a:solidFill>
                  <a:prstClr val="black"/>
                </a:solidFill>
              </a:rPr>
              <a:t>Interact with benefits agencies like SSA and DDA</a:t>
            </a:r>
          </a:p>
          <a:p>
            <a:pPr lvl="0">
              <a:buClr>
                <a:srgbClr val="58B6C0"/>
              </a:buClr>
            </a:pPr>
            <a:endParaRPr lang="en-US" dirty="0">
              <a:solidFill>
                <a:prstClr val="black"/>
              </a:solidFill>
            </a:endParaRPr>
          </a:p>
          <a:p>
            <a:pPr lvl="0">
              <a:buClr>
                <a:srgbClr val="58B6C0"/>
              </a:buClr>
            </a:pPr>
            <a:r>
              <a:rPr lang="en-US" dirty="0">
                <a:solidFill>
                  <a:prstClr val="black"/>
                </a:solidFill>
              </a:rPr>
              <a:t>A court can appoint a guardian to make some or all of these decisions.</a:t>
            </a:r>
          </a:p>
          <a:p>
            <a:pPr marL="0" indent="0">
              <a:buNone/>
            </a:pPr>
            <a:endParaRPr lang="en-US" dirty="0"/>
          </a:p>
          <a:p>
            <a:endParaRPr lang="en-US" dirty="0"/>
          </a:p>
        </p:txBody>
      </p:sp>
      <p:pic>
        <p:nvPicPr>
          <p:cNvPr id="1026" name="Picture 2">
            <a:extLst>
              <a:ext uri="{FF2B5EF4-FFF2-40B4-BE49-F238E27FC236}">
                <a16:creationId xmlns:a16="http://schemas.microsoft.com/office/drawing/2014/main" id="{CC0C733B-A5BB-4D4D-8761-A681978453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01" r="33049" b="-2"/>
          <a:stretch/>
        </p:blipFill>
        <p:spPr bwMode="auto">
          <a:xfrm>
            <a:off x="20" y="-6418"/>
            <a:ext cx="4077443" cy="686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2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87AC-FE0D-40D7-AC4F-2F2683399A7C}"/>
              </a:ext>
            </a:extLst>
          </p:cNvPr>
          <p:cNvSpPr>
            <a:spLocks noGrp="1"/>
          </p:cNvSpPr>
          <p:nvPr>
            <p:ph type="title"/>
          </p:nvPr>
        </p:nvSpPr>
        <p:spPr>
          <a:xfrm>
            <a:off x="657225" y="499533"/>
            <a:ext cx="7115176" cy="1658198"/>
          </a:xfrm>
        </p:spPr>
        <p:txBody>
          <a:bodyPr>
            <a:normAutofit/>
          </a:bodyPr>
          <a:lstStyle/>
          <a:p>
            <a:r>
              <a:rPr lang="en-US">
                <a:solidFill>
                  <a:srgbClr val="455769"/>
                </a:solidFill>
              </a:rPr>
              <a:t>Can I do my trust and estate plan myself?  </a:t>
            </a:r>
          </a:p>
        </p:txBody>
      </p:sp>
      <p:sp>
        <p:nvSpPr>
          <p:cNvPr id="3" name="Content Placeholder 2">
            <a:extLst>
              <a:ext uri="{FF2B5EF4-FFF2-40B4-BE49-F238E27FC236}">
                <a16:creationId xmlns:a16="http://schemas.microsoft.com/office/drawing/2014/main" id="{6934C64E-A850-4A67-A1AF-F701587DABDA}"/>
              </a:ext>
            </a:extLst>
          </p:cNvPr>
          <p:cNvSpPr>
            <a:spLocks noGrp="1"/>
          </p:cNvSpPr>
          <p:nvPr>
            <p:ph idx="1"/>
          </p:nvPr>
        </p:nvSpPr>
        <p:spPr>
          <a:xfrm>
            <a:off x="676656" y="2011680"/>
            <a:ext cx="6875611" cy="3766185"/>
          </a:xfrm>
        </p:spPr>
        <p:txBody>
          <a:bodyPr>
            <a:normAutofit/>
          </a:bodyPr>
          <a:lstStyle/>
          <a:p>
            <a:pPr marL="0" indent="0">
              <a:buNone/>
            </a:pPr>
            <a:endParaRPr lang="en-US"/>
          </a:p>
          <a:p>
            <a:pPr marL="0" indent="0">
              <a:buNone/>
            </a:pPr>
            <a:r>
              <a:rPr lang="en-US"/>
              <a:t>Having the wrong type of trust, a will that doesn’t meet legal requirements, or having no will can cause problems for the person with the disability’s benefits.  </a:t>
            </a:r>
          </a:p>
          <a:p>
            <a:pPr marL="0" indent="0">
              <a:buNone/>
            </a:pPr>
            <a:endParaRPr lang="en-US"/>
          </a:p>
          <a:p>
            <a:pPr marL="0" indent="0">
              <a:buNone/>
            </a:pPr>
            <a:r>
              <a:rPr lang="en-US"/>
              <a:t>We can consult with you about what estate planning you need.  This will give you peace of mind and prevent issues down the road for your family.</a:t>
            </a:r>
          </a:p>
          <a:p>
            <a:endParaRPr lang="en-US"/>
          </a:p>
        </p:txBody>
      </p:sp>
      <p:pic>
        <p:nvPicPr>
          <p:cNvPr id="4" name="Picture 3">
            <a:extLst>
              <a:ext uri="{FF2B5EF4-FFF2-40B4-BE49-F238E27FC236}">
                <a16:creationId xmlns:a16="http://schemas.microsoft.com/office/drawing/2014/main" id="{F770508D-38CD-47AE-A959-03F8471C52DB}"/>
              </a:ext>
            </a:extLst>
          </p:cNvPr>
          <p:cNvPicPr/>
          <p:nvPr/>
        </p:nvPicPr>
        <p:blipFill rotWithShape="1">
          <a:blip r:embed="rId2">
            <a:extLst>
              <a:ext uri="{28A0092B-C50C-407E-A947-70E740481C1C}">
                <a14:useLocalDpi xmlns:a14="http://schemas.microsoft.com/office/drawing/2010/main" val="0"/>
              </a:ext>
            </a:extLst>
          </a:blip>
          <a:srcRect l="28492" r="30373" b="-1"/>
          <a:stretch/>
        </p:blipFill>
        <p:spPr bwMode="auto">
          <a:xfrm>
            <a:off x="8114537" y="10"/>
            <a:ext cx="4077463" cy="6864408"/>
          </a:xfrm>
          <a:prstGeom prst="rect">
            <a:avLst/>
          </a:prstGeom>
          <a:noFill/>
        </p:spPr>
      </p:pic>
    </p:spTree>
    <p:extLst>
      <p:ext uri="{BB962C8B-B14F-4D97-AF65-F5344CB8AC3E}">
        <p14:creationId xmlns:p14="http://schemas.microsoft.com/office/powerpoint/2010/main" val="68717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C039-3CC6-45D3-A63D-806536D388D6}"/>
              </a:ext>
            </a:extLst>
          </p:cNvPr>
          <p:cNvSpPr>
            <a:spLocks noGrp="1"/>
          </p:cNvSpPr>
          <p:nvPr>
            <p:ph type="title"/>
          </p:nvPr>
        </p:nvSpPr>
        <p:spPr>
          <a:xfrm>
            <a:off x="657224" y="499533"/>
            <a:ext cx="10772775" cy="1658198"/>
          </a:xfrm>
        </p:spPr>
        <p:txBody>
          <a:bodyPr>
            <a:normAutofit/>
          </a:bodyPr>
          <a:lstStyle/>
          <a:p>
            <a:r>
              <a:rPr lang="en-US"/>
              <a:t>Putting it all together</a:t>
            </a:r>
            <a:endParaRPr lang="en-US" dirty="0"/>
          </a:p>
        </p:txBody>
      </p:sp>
      <p:graphicFrame>
        <p:nvGraphicFramePr>
          <p:cNvPr id="5" name="Content Placeholder 2">
            <a:extLst>
              <a:ext uri="{FF2B5EF4-FFF2-40B4-BE49-F238E27FC236}">
                <a16:creationId xmlns:a16="http://schemas.microsoft.com/office/drawing/2014/main" id="{0846B9BB-CF5C-4123-9C2B-DCD0AE0F9647}"/>
              </a:ext>
            </a:extLst>
          </p:cNvPr>
          <p:cNvGraphicFramePr>
            <a:graphicFrameLocks noGrp="1"/>
          </p:cNvGraphicFramePr>
          <p:nvPr>
            <p:ph idx="1"/>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32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9112B604-BC0E-45DB-821F-F66D3751021E}"/>
              </a:ext>
            </a:extLst>
          </p:cNvPr>
          <p:cNvSpPr>
            <a:spLocks noGrp="1"/>
          </p:cNvSpPr>
          <p:nvPr>
            <p:ph type="title"/>
          </p:nvPr>
        </p:nvSpPr>
        <p:spPr>
          <a:xfrm>
            <a:off x="1071846" y="1059736"/>
            <a:ext cx="10040233" cy="1228130"/>
          </a:xfrm>
        </p:spPr>
        <p:txBody>
          <a:bodyPr>
            <a:normAutofit/>
          </a:bodyPr>
          <a:lstStyle/>
          <a:p>
            <a:r>
              <a:rPr lang="en-US" dirty="0">
                <a:solidFill>
                  <a:srgbClr val="FFFFFF"/>
                </a:solidFill>
              </a:rPr>
              <a:t>Why seek our help?</a:t>
            </a:r>
          </a:p>
        </p:txBody>
      </p:sp>
      <p:sp>
        <p:nvSpPr>
          <p:cNvPr id="3" name="Content Placeholder 2">
            <a:extLst>
              <a:ext uri="{FF2B5EF4-FFF2-40B4-BE49-F238E27FC236}">
                <a16:creationId xmlns:a16="http://schemas.microsoft.com/office/drawing/2014/main" id="{1B8F84D6-7F93-4E6B-8229-B57BA548A5E6}"/>
              </a:ext>
            </a:extLst>
          </p:cNvPr>
          <p:cNvSpPr>
            <a:spLocks noGrp="1"/>
          </p:cNvSpPr>
          <p:nvPr>
            <p:ph idx="1"/>
          </p:nvPr>
        </p:nvSpPr>
        <p:spPr>
          <a:xfrm>
            <a:off x="1071846" y="2973313"/>
            <a:ext cx="10040233" cy="2903099"/>
          </a:xfrm>
        </p:spPr>
        <p:txBody>
          <a:bodyPr>
            <a:normAutofit fontScale="92500" lnSpcReduction="10000"/>
          </a:bodyPr>
          <a:lstStyle/>
          <a:p>
            <a:pPr>
              <a:buFont typeface="Wingdings" panose="05000000000000000000" pitchFamily="2" charset="2"/>
              <a:buChar char="§"/>
            </a:pPr>
            <a:r>
              <a:rPr lang="en-US" sz="2000" dirty="0"/>
              <a:t>At Jones &amp; Ibrahim, we have helped hundreds of clients make decisions about their estate plans, trusts, and guardianships.</a:t>
            </a:r>
          </a:p>
          <a:p>
            <a:pPr>
              <a:buFont typeface="Wingdings" panose="05000000000000000000" pitchFamily="2" charset="2"/>
              <a:buChar char="§"/>
            </a:pPr>
            <a:r>
              <a:rPr lang="en-US" sz="2000" dirty="0"/>
              <a:t>We charge affordable flat </a:t>
            </a:r>
            <a:r>
              <a:rPr lang="en-US" sz="2000"/>
              <a:t>fees, and </a:t>
            </a:r>
            <a:r>
              <a:rPr lang="en-US" sz="2000" dirty="0"/>
              <a:t>keep the process straightforward and efficient. </a:t>
            </a:r>
          </a:p>
          <a:p>
            <a:pPr>
              <a:buFont typeface="Wingdings" panose="05000000000000000000" pitchFamily="2" charset="2"/>
              <a:buChar char="§"/>
            </a:pPr>
            <a:r>
              <a:rPr lang="en-US" sz="2000" dirty="0"/>
              <a:t>Our attorneys and support staff have immediate family members with disabilities, so we understand families’ concern about planning for the future.  </a:t>
            </a:r>
          </a:p>
          <a:p>
            <a:endParaRPr lang="en-US" sz="1500" dirty="0"/>
          </a:p>
          <a:p>
            <a:r>
              <a:rPr lang="en-US" sz="1500" dirty="0"/>
              <a:t>Disclaimer:  this power point is for general purposes only, and does not constitute legal advice.  No attorney-client relationship exists until you contact our firm and consult with us about your particular situation.  This power point was written in 2020 and is intended to be an overview of information at that time.  We encourage clients to seek legal advice from a knowledgeable professional before making decisions about any type of trust, since the consequences can be difficult when things are not done exactly in accordance with federal and state rules and regulations.  </a:t>
            </a:r>
          </a:p>
        </p:txBody>
      </p:sp>
    </p:spTree>
    <p:extLst>
      <p:ext uri="{BB962C8B-B14F-4D97-AF65-F5344CB8AC3E}">
        <p14:creationId xmlns:p14="http://schemas.microsoft.com/office/powerpoint/2010/main" val="155002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D5D1-66FF-491F-A068-0B1DD23C3732}"/>
              </a:ext>
            </a:extLst>
          </p:cNvPr>
          <p:cNvSpPr>
            <a:spLocks noGrp="1"/>
          </p:cNvSpPr>
          <p:nvPr>
            <p:ph type="title"/>
          </p:nvPr>
        </p:nvSpPr>
        <p:spPr>
          <a:xfrm>
            <a:off x="657225" y="499533"/>
            <a:ext cx="7115176" cy="1658198"/>
          </a:xfrm>
        </p:spPr>
        <p:txBody>
          <a:bodyPr>
            <a:normAutofit/>
          </a:bodyPr>
          <a:lstStyle/>
          <a:p>
            <a:r>
              <a:rPr lang="en-US">
                <a:solidFill>
                  <a:srgbClr val="3D6559"/>
                </a:solidFill>
              </a:rPr>
              <a:t>Alternatives to Guardianship</a:t>
            </a:r>
          </a:p>
        </p:txBody>
      </p:sp>
      <p:sp>
        <p:nvSpPr>
          <p:cNvPr id="3" name="Content Placeholder 2">
            <a:extLst>
              <a:ext uri="{FF2B5EF4-FFF2-40B4-BE49-F238E27FC236}">
                <a16:creationId xmlns:a16="http://schemas.microsoft.com/office/drawing/2014/main" id="{0F29E0CE-20B0-4CEF-BBF9-B76A6F330623}"/>
              </a:ext>
            </a:extLst>
          </p:cNvPr>
          <p:cNvSpPr>
            <a:spLocks noGrp="1"/>
          </p:cNvSpPr>
          <p:nvPr>
            <p:ph idx="1"/>
          </p:nvPr>
        </p:nvSpPr>
        <p:spPr>
          <a:xfrm>
            <a:off x="676656" y="2011680"/>
            <a:ext cx="6877083" cy="3766185"/>
          </a:xfrm>
        </p:spPr>
        <p:txBody>
          <a:bodyPr>
            <a:normAutofit lnSpcReduction="10000"/>
          </a:bodyPr>
          <a:lstStyle/>
          <a:p>
            <a:endParaRPr lang="en-US" sz="1900"/>
          </a:p>
          <a:p>
            <a:r>
              <a:rPr lang="en-US" sz="1900"/>
              <a:t>Because a guardianship takes away someone’s rights, </a:t>
            </a:r>
            <a:r>
              <a:rPr lang="en-US" sz="1900" b="1"/>
              <a:t>we always consider less restrictive alternatives first:</a:t>
            </a:r>
            <a:r>
              <a:rPr lang="en-US" sz="1900"/>
              <a:t>  </a:t>
            </a:r>
          </a:p>
          <a:p>
            <a:endParaRPr lang="en-US" sz="1900"/>
          </a:p>
          <a:p>
            <a:pPr>
              <a:buFont typeface="Wingdings" panose="05000000000000000000" pitchFamily="2" charset="2"/>
              <a:buChar char="§"/>
            </a:pPr>
            <a:r>
              <a:rPr lang="en-US" sz="1900"/>
              <a:t> A power of attorney</a:t>
            </a:r>
          </a:p>
          <a:p>
            <a:pPr>
              <a:buFont typeface="Wingdings" panose="05000000000000000000" pitchFamily="2" charset="2"/>
              <a:buChar char="§"/>
            </a:pPr>
            <a:r>
              <a:rPr lang="en-US" sz="1900"/>
              <a:t> A limited guardianship</a:t>
            </a:r>
          </a:p>
          <a:p>
            <a:pPr>
              <a:buFont typeface="Wingdings" panose="05000000000000000000" pitchFamily="2" charset="2"/>
              <a:buChar char="§"/>
            </a:pPr>
            <a:r>
              <a:rPr lang="en-US" sz="1900"/>
              <a:t> A special needs trust</a:t>
            </a:r>
          </a:p>
          <a:p>
            <a:pPr>
              <a:buFont typeface="Wingdings" panose="05000000000000000000" pitchFamily="2" charset="2"/>
              <a:buChar char="§"/>
            </a:pPr>
            <a:endParaRPr lang="en-US" sz="1900"/>
          </a:p>
          <a:p>
            <a:pPr marL="0" indent="0">
              <a:buNone/>
            </a:pPr>
            <a:r>
              <a:rPr lang="en-US" sz="1900" b="1"/>
              <a:t>We will help you sort through these options </a:t>
            </a:r>
            <a:r>
              <a:rPr lang="en-US" sz="1900"/>
              <a:t>to see what is right for your family.</a:t>
            </a:r>
          </a:p>
          <a:p>
            <a:pPr marL="457200" lvl="1" indent="0">
              <a:buNone/>
            </a:pPr>
            <a:endParaRPr lang="en-US" sz="1900"/>
          </a:p>
        </p:txBody>
      </p:sp>
      <p:pic>
        <p:nvPicPr>
          <p:cNvPr id="3074" name="Picture 2">
            <a:extLst>
              <a:ext uri="{FF2B5EF4-FFF2-40B4-BE49-F238E27FC236}">
                <a16:creationId xmlns:a16="http://schemas.microsoft.com/office/drawing/2014/main" id="{D131A2EA-1CF8-4FC4-AC3A-167952BE74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39" r="35111" b="-2"/>
          <a:stretch/>
        </p:blipFill>
        <p:spPr bwMode="auto">
          <a:xfrm>
            <a:off x="8114537" y="10"/>
            <a:ext cx="4077463" cy="68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40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DB7E-ADE5-41B2-9FAF-D0592C9AA1C9}"/>
              </a:ext>
            </a:extLst>
          </p:cNvPr>
          <p:cNvSpPr>
            <a:spLocks noGrp="1"/>
          </p:cNvSpPr>
          <p:nvPr>
            <p:ph type="title"/>
          </p:nvPr>
        </p:nvSpPr>
        <p:spPr>
          <a:xfrm>
            <a:off x="706298" y="639763"/>
            <a:ext cx="3997693" cy="5492750"/>
          </a:xfrm>
        </p:spPr>
        <p:txBody>
          <a:bodyPr>
            <a:normAutofit/>
          </a:bodyPr>
          <a:lstStyle/>
          <a:p>
            <a:r>
              <a:rPr lang="en-US" sz="6000">
                <a:solidFill>
                  <a:srgbClr val="FFFFFF"/>
                </a:solidFill>
              </a:rPr>
              <a:t>Power of Attorney	</a:t>
            </a:r>
          </a:p>
        </p:txBody>
      </p:sp>
      <p:graphicFrame>
        <p:nvGraphicFramePr>
          <p:cNvPr id="5" name="Content Placeholder 2">
            <a:extLst>
              <a:ext uri="{FF2B5EF4-FFF2-40B4-BE49-F238E27FC236}">
                <a16:creationId xmlns:a16="http://schemas.microsoft.com/office/drawing/2014/main" id="{7638D6F2-CE75-49D8-9FD5-D997E641DF48}"/>
              </a:ext>
            </a:extLst>
          </p:cNvPr>
          <p:cNvGraphicFramePr>
            <a:graphicFrameLocks noGrp="1"/>
          </p:cNvGraphicFramePr>
          <p:nvPr>
            <p:ph idx="1"/>
            <p:extLst>
              <p:ext uri="{D42A27DB-BD31-4B8C-83A1-F6EECF244321}">
                <p14:modId xmlns:p14="http://schemas.microsoft.com/office/powerpoint/2010/main" val="3510813369"/>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37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1DB4-AD48-45B6-8216-1D9A5255FD50}"/>
              </a:ext>
            </a:extLst>
          </p:cNvPr>
          <p:cNvSpPr>
            <a:spLocks noGrp="1"/>
          </p:cNvSpPr>
          <p:nvPr>
            <p:ph type="title"/>
          </p:nvPr>
        </p:nvSpPr>
        <p:spPr>
          <a:xfrm>
            <a:off x="706298" y="639763"/>
            <a:ext cx="3997693" cy="5492750"/>
          </a:xfrm>
        </p:spPr>
        <p:txBody>
          <a:bodyPr>
            <a:normAutofit/>
          </a:bodyPr>
          <a:lstStyle/>
          <a:p>
            <a:r>
              <a:rPr lang="en-US" sz="5600" dirty="0">
                <a:solidFill>
                  <a:srgbClr val="FFFFFF"/>
                </a:solidFill>
              </a:rPr>
              <a:t>Comparing Guardianship and POA</a:t>
            </a:r>
          </a:p>
        </p:txBody>
      </p:sp>
      <p:graphicFrame>
        <p:nvGraphicFramePr>
          <p:cNvPr id="7" name="Content Placeholder 2">
            <a:extLst>
              <a:ext uri="{FF2B5EF4-FFF2-40B4-BE49-F238E27FC236}">
                <a16:creationId xmlns:a16="http://schemas.microsoft.com/office/drawing/2014/main" id="{477863D8-07EE-4FC8-8208-5BD3BEC06991}"/>
              </a:ext>
            </a:extLst>
          </p:cNvPr>
          <p:cNvGraphicFramePr>
            <a:graphicFrameLocks noGrp="1"/>
          </p:cNvGraphicFramePr>
          <p:nvPr>
            <p:ph idx="1"/>
            <p:extLst>
              <p:ext uri="{D42A27DB-BD31-4B8C-83A1-F6EECF244321}">
                <p14:modId xmlns:p14="http://schemas.microsoft.com/office/powerpoint/2010/main" val="3292234466"/>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35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0998-5A13-4CC7-BEA3-54FA14BA9A56}"/>
              </a:ext>
            </a:extLst>
          </p:cNvPr>
          <p:cNvSpPr>
            <a:spLocks noGrp="1"/>
          </p:cNvSpPr>
          <p:nvPr>
            <p:ph type="title"/>
          </p:nvPr>
        </p:nvSpPr>
        <p:spPr>
          <a:xfrm>
            <a:off x="657225" y="499533"/>
            <a:ext cx="7115176" cy="1658198"/>
          </a:xfrm>
        </p:spPr>
        <p:txBody>
          <a:bodyPr>
            <a:normAutofit/>
          </a:bodyPr>
          <a:lstStyle/>
          <a:p>
            <a:r>
              <a:rPr lang="en-US">
                <a:solidFill>
                  <a:srgbClr val="3D4955"/>
                </a:solidFill>
              </a:rPr>
              <a:t>Special Needs Trusts and ABLE accounts</a:t>
            </a:r>
          </a:p>
        </p:txBody>
      </p:sp>
      <p:sp>
        <p:nvSpPr>
          <p:cNvPr id="3" name="Content Placeholder 2">
            <a:extLst>
              <a:ext uri="{FF2B5EF4-FFF2-40B4-BE49-F238E27FC236}">
                <a16:creationId xmlns:a16="http://schemas.microsoft.com/office/drawing/2014/main" id="{3BFBD570-B762-4BE3-BA44-9175BDA61B6C}"/>
              </a:ext>
            </a:extLst>
          </p:cNvPr>
          <p:cNvSpPr>
            <a:spLocks noGrp="1"/>
          </p:cNvSpPr>
          <p:nvPr>
            <p:ph idx="1"/>
          </p:nvPr>
        </p:nvSpPr>
        <p:spPr>
          <a:xfrm>
            <a:off x="676656" y="2011680"/>
            <a:ext cx="6875611" cy="3766185"/>
          </a:xfrm>
        </p:spPr>
        <p:txBody>
          <a:bodyPr>
            <a:normAutofit/>
          </a:bodyPr>
          <a:lstStyle/>
          <a:p>
            <a:r>
              <a:rPr lang="en-US" dirty="0"/>
              <a:t>If a person only needs help managing money, a special needs trust or an ABLE account may work instead of a guardianship over the finances.</a:t>
            </a:r>
          </a:p>
          <a:p>
            <a:endParaRPr lang="en-US" dirty="0"/>
          </a:p>
          <a:p>
            <a:r>
              <a:rPr lang="en-US" dirty="0"/>
              <a:t>A trust can’t replace a guardianship for other matters such as health, housing, or education.</a:t>
            </a:r>
          </a:p>
          <a:p>
            <a:endParaRPr lang="en-US" dirty="0"/>
          </a:p>
          <a:p>
            <a:r>
              <a:rPr lang="en-US" dirty="0"/>
              <a:t>More on trusts later in the presentation . . . </a:t>
            </a:r>
          </a:p>
          <a:p>
            <a:endParaRPr lang="en-US" dirty="0"/>
          </a:p>
        </p:txBody>
      </p:sp>
      <p:pic>
        <p:nvPicPr>
          <p:cNvPr id="2050" name="Picture 2">
            <a:extLst>
              <a:ext uri="{FF2B5EF4-FFF2-40B4-BE49-F238E27FC236}">
                <a16:creationId xmlns:a16="http://schemas.microsoft.com/office/drawing/2014/main" id="{4FC6B52E-5A49-467B-8565-29D4D85644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25" r="8425" b="-2"/>
          <a:stretch/>
        </p:blipFill>
        <p:spPr bwMode="auto">
          <a:xfrm>
            <a:off x="8114537" y="10"/>
            <a:ext cx="4077463" cy="68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1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B6A3-7E5C-479A-942F-6507A81FA88E}"/>
              </a:ext>
            </a:extLst>
          </p:cNvPr>
          <p:cNvSpPr>
            <a:spLocks noGrp="1"/>
          </p:cNvSpPr>
          <p:nvPr>
            <p:ph type="title"/>
          </p:nvPr>
        </p:nvSpPr>
        <p:spPr>
          <a:xfrm>
            <a:off x="7836310" y="499533"/>
            <a:ext cx="3706761" cy="5632980"/>
          </a:xfrm>
        </p:spPr>
        <p:txBody>
          <a:bodyPr>
            <a:normAutofit/>
          </a:bodyPr>
          <a:lstStyle/>
          <a:p>
            <a:r>
              <a:rPr lang="en-US" sz="4400"/>
              <a:t>Limited guardianships</a:t>
            </a:r>
          </a:p>
        </p:txBody>
      </p:sp>
      <p:graphicFrame>
        <p:nvGraphicFramePr>
          <p:cNvPr id="15" name="Content Placeholder 2">
            <a:extLst>
              <a:ext uri="{FF2B5EF4-FFF2-40B4-BE49-F238E27FC236}">
                <a16:creationId xmlns:a16="http://schemas.microsoft.com/office/drawing/2014/main" id="{0BC553CF-9730-4002-ACC6-4B65DE4C16D7}"/>
              </a:ext>
            </a:extLst>
          </p:cNvPr>
          <p:cNvGraphicFramePr>
            <a:graphicFrameLocks noGrp="1"/>
          </p:cNvGraphicFramePr>
          <p:nvPr>
            <p:ph idx="1"/>
            <p:extLst>
              <p:ext uri="{D42A27DB-BD31-4B8C-83A1-F6EECF244321}">
                <p14:modId xmlns:p14="http://schemas.microsoft.com/office/powerpoint/2010/main" val="3796780526"/>
              </p:ext>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8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4582-2969-45BE-AD08-8196E44327E5}"/>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Ongoing responsibilities of the guardian</a:t>
            </a:r>
          </a:p>
        </p:txBody>
      </p:sp>
      <p:sp>
        <p:nvSpPr>
          <p:cNvPr id="3" name="Content Placeholder 2">
            <a:extLst>
              <a:ext uri="{FF2B5EF4-FFF2-40B4-BE49-F238E27FC236}">
                <a16:creationId xmlns:a16="http://schemas.microsoft.com/office/drawing/2014/main" id="{3F253232-527F-4956-82B0-0496DC40BB06}"/>
              </a:ext>
            </a:extLst>
          </p:cNvPr>
          <p:cNvSpPr>
            <a:spLocks noGrp="1"/>
          </p:cNvSpPr>
          <p:nvPr>
            <p:ph idx="1"/>
          </p:nvPr>
        </p:nvSpPr>
        <p:spPr>
          <a:xfrm>
            <a:off x="8173212" y="2419773"/>
            <a:ext cx="3401568" cy="3358092"/>
          </a:xfrm>
        </p:spPr>
        <p:txBody>
          <a:bodyPr>
            <a:normAutofit lnSpcReduction="10000"/>
          </a:bodyPr>
          <a:lstStyle/>
          <a:p>
            <a:endParaRPr lang="en-US" sz="1500" dirty="0">
              <a:solidFill>
                <a:srgbClr val="FFFFFF"/>
              </a:solidFill>
            </a:endParaRPr>
          </a:p>
          <a:p>
            <a:pPr marL="0" indent="0">
              <a:buNone/>
            </a:pPr>
            <a:r>
              <a:rPr lang="en-US" sz="2000" b="1" dirty="0">
                <a:solidFill>
                  <a:srgbClr val="FFFFFF"/>
                </a:solidFill>
              </a:rPr>
              <a:t>Ongoing reports to the court  with careful tracking of finances</a:t>
            </a:r>
            <a:r>
              <a:rPr lang="en-US" sz="2000" dirty="0">
                <a:solidFill>
                  <a:srgbClr val="FFFFFF"/>
                </a:solidFill>
              </a:rPr>
              <a:t>.</a:t>
            </a:r>
          </a:p>
          <a:p>
            <a:pPr marL="0" indent="0">
              <a:buNone/>
            </a:pPr>
            <a:r>
              <a:rPr lang="en-US" sz="2000" b="1" dirty="0">
                <a:solidFill>
                  <a:srgbClr val="FFFFFF"/>
                </a:solidFill>
              </a:rPr>
              <a:t>Making decisions </a:t>
            </a:r>
            <a:r>
              <a:rPr lang="en-US" sz="2000" dirty="0">
                <a:solidFill>
                  <a:srgbClr val="FFFFFF"/>
                </a:solidFill>
              </a:rPr>
              <a:t>on behalf of the person with the disability.</a:t>
            </a:r>
          </a:p>
          <a:p>
            <a:endParaRPr lang="en-US" sz="2000" dirty="0">
              <a:solidFill>
                <a:srgbClr val="FFFFFF"/>
              </a:solidFill>
            </a:endParaRPr>
          </a:p>
          <a:p>
            <a:r>
              <a:rPr lang="en-US" sz="2000" b="1" dirty="0">
                <a:solidFill>
                  <a:srgbClr val="FFFFFF"/>
                </a:solidFill>
              </a:rPr>
              <a:t>*We represent many guardians for their court reports.  </a:t>
            </a:r>
            <a:r>
              <a:rPr lang="en-US" sz="2000" dirty="0">
                <a:solidFill>
                  <a:srgbClr val="FFFFFF"/>
                </a:solidFill>
              </a:rPr>
              <a:t>Please contact us!</a:t>
            </a:r>
          </a:p>
        </p:txBody>
      </p:sp>
      <p:pic>
        <p:nvPicPr>
          <p:cNvPr id="4098" name="Picture 2">
            <a:extLst>
              <a:ext uri="{FF2B5EF4-FFF2-40B4-BE49-F238E27FC236}">
                <a16:creationId xmlns:a16="http://schemas.microsoft.com/office/drawing/2014/main" id="{AE13A072-E704-41E6-AFFA-B21470342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2" r="21504" b="-1"/>
          <a:stretch/>
        </p:blipFill>
        <p:spPr bwMode="auto">
          <a:xfrm>
            <a:off x="20" y="10"/>
            <a:ext cx="755597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05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D4BE-6044-4CDD-ADC7-2046DE4DEACC}"/>
              </a:ext>
            </a:extLst>
          </p:cNvPr>
          <p:cNvSpPr>
            <a:spLocks noGrp="1"/>
          </p:cNvSpPr>
          <p:nvPr>
            <p:ph type="title"/>
          </p:nvPr>
        </p:nvSpPr>
        <p:spPr>
          <a:xfrm>
            <a:off x="657225" y="499533"/>
            <a:ext cx="6972607" cy="1658198"/>
          </a:xfrm>
        </p:spPr>
        <p:txBody>
          <a:bodyPr>
            <a:normAutofit/>
          </a:bodyPr>
          <a:lstStyle/>
          <a:p>
            <a:r>
              <a:rPr lang="en-US"/>
              <a:t>Timeline	</a:t>
            </a:r>
            <a:endParaRPr lang="en-US" dirty="0"/>
          </a:p>
        </p:txBody>
      </p:sp>
      <p:sp>
        <p:nvSpPr>
          <p:cNvPr id="12" name="Content Placeholder 2">
            <a:extLst>
              <a:ext uri="{FF2B5EF4-FFF2-40B4-BE49-F238E27FC236}">
                <a16:creationId xmlns:a16="http://schemas.microsoft.com/office/drawing/2014/main" id="{FAE8E55B-40D4-48F0-BE4C-F14F0D1D2380}"/>
              </a:ext>
            </a:extLst>
          </p:cNvPr>
          <p:cNvSpPr>
            <a:spLocks noGrp="1"/>
          </p:cNvSpPr>
          <p:nvPr>
            <p:ph idx="1"/>
          </p:nvPr>
        </p:nvSpPr>
        <p:spPr>
          <a:xfrm>
            <a:off x="676657" y="2011680"/>
            <a:ext cx="6953176" cy="3766185"/>
          </a:xfrm>
        </p:spPr>
        <p:txBody>
          <a:bodyPr>
            <a:normAutofit/>
          </a:bodyPr>
          <a:lstStyle/>
          <a:p>
            <a:pPr lvl="0"/>
            <a:r>
              <a:rPr lang="en-US" sz="2800" dirty="0"/>
              <a:t>We prefer to start a guardianship </a:t>
            </a:r>
            <a:r>
              <a:rPr lang="en-US" sz="2800" b="1" dirty="0"/>
              <a:t>6 months </a:t>
            </a:r>
            <a:r>
              <a:rPr lang="en-US" sz="2800" dirty="0"/>
              <a:t>before the person turns 18, but we can start after that.  We have done guardianships for people who are much older. </a:t>
            </a:r>
          </a:p>
          <a:p>
            <a:pPr lvl="0"/>
            <a:endParaRPr lang="en-US" sz="2800" dirty="0"/>
          </a:p>
          <a:p>
            <a:pPr lvl="0"/>
            <a:r>
              <a:rPr lang="en-US" sz="2800" dirty="0"/>
              <a:t>The standard timeline, provided that there are no contested issues, is </a:t>
            </a:r>
            <a:r>
              <a:rPr lang="en-US" sz="2800" b="1" dirty="0"/>
              <a:t>2-3 </a:t>
            </a:r>
            <a:r>
              <a:rPr lang="en-US" sz="2800" dirty="0"/>
              <a:t>months from start to finish.</a:t>
            </a:r>
          </a:p>
          <a:p>
            <a:endParaRPr lang="en-US" dirty="0"/>
          </a:p>
        </p:txBody>
      </p:sp>
      <p:pic>
        <p:nvPicPr>
          <p:cNvPr id="7" name="Graphic 6" descr="Clock">
            <a:extLst>
              <a:ext uri="{FF2B5EF4-FFF2-40B4-BE49-F238E27FC236}">
                <a16:creationId xmlns:a16="http://schemas.microsoft.com/office/drawing/2014/main" id="{FC2221EF-4B14-4EA4-8D97-BB3455AF30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0058" y="1485109"/>
            <a:ext cx="3448478" cy="3448478"/>
          </a:xfrm>
          <a:prstGeom prst="rect">
            <a:avLst/>
          </a:prstGeom>
        </p:spPr>
      </p:pic>
    </p:spTree>
    <p:extLst>
      <p:ext uri="{BB962C8B-B14F-4D97-AF65-F5344CB8AC3E}">
        <p14:creationId xmlns:p14="http://schemas.microsoft.com/office/powerpoint/2010/main" val="1580138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10</TotalTime>
  <Words>1426</Words>
  <Application>Microsoft Office PowerPoint</Application>
  <PresentationFormat>Widescreen</PresentationFormat>
  <Paragraphs>143</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 Light</vt:lpstr>
      <vt:lpstr>Tw Cen MT</vt:lpstr>
      <vt:lpstr>Tw Cen MT Condensed</vt:lpstr>
      <vt:lpstr>Wingdings</vt:lpstr>
      <vt:lpstr>Wingdings 3</vt:lpstr>
      <vt:lpstr>Integral</vt:lpstr>
      <vt:lpstr>Metropolitan</vt:lpstr>
      <vt:lpstr>Guardianship, wills, and special needs trusts</vt:lpstr>
      <vt:lpstr>Why might a Guardianship be necessary?</vt:lpstr>
      <vt:lpstr>Alternatives to Guardianship</vt:lpstr>
      <vt:lpstr>Power of Attorney </vt:lpstr>
      <vt:lpstr>Comparing Guardianship and POA</vt:lpstr>
      <vt:lpstr>Special Needs Trusts and ABLE accounts</vt:lpstr>
      <vt:lpstr>Limited guardianships</vt:lpstr>
      <vt:lpstr>Ongoing responsibilities of the guardian</vt:lpstr>
      <vt:lpstr>Timeline </vt:lpstr>
      <vt:lpstr>Other FAQs </vt:lpstr>
      <vt:lpstr>Wills, Special Needs Trusts, and ABLE Accounts</vt:lpstr>
      <vt:lpstr>Why have a will?  </vt:lpstr>
      <vt:lpstr>What is a trust?  What is a special needs trust?  </vt:lpstr>
      <vt:lpstr>What types of special needs trusts are there?   </vt:lpstr>
      <vt:lpstr>First party special needs trusts  When a person on SSI/Medicaid has more than $2000 from:</vt:lpstr>
      <vt:lpstr>Third party special needs trusts </vt:lpstr>
      <vt:lpstr>Why it is good to  plan in advance</vt:lpstr>
      <vt:lpstr>The DD Endowment Fund Trust</vt:lpstr>
      <vt:lpstr>ABLE accounts</vt:lpstr>
      <vt:lpstr>Can I do my trust and estate plan myself?  </vt:lpstr>
      <vt:lpstr>Putting it all together</vt:lpstr>
      <vt:lpstr>Why seek our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 wills, and special needs trusts</dc:title>
  <dc:creator>Christy Ibrahim</dc:creator>
  <cp:lastModifiedBy>Christy Ibrahim</cp:lastModifiedBy>
  <cp:revision>7</cp:revision>
  <dcterms:created xsi:type="dcterms:W3CDTF">2020-07-14T19:54:01Z</dcterms:created>
  <dcterms:modified xsi:type="dcterms:W3CDTF">2020-11-05T17:51:15Z</dcterms:modified>
</cp:coreProperties>
</file>