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4" r:id="rId5"/>
    <p:sldId id="256" r:id="rId6"/>
    <p:sldId id="258" r:id="rId7"/>
    <p:sldId id="270" r:id="rId8"/>
    <p:sldId id="267" r:id="rId9"/>
    <p:sldId id="272" r:id="rId10"/>
    <p:sldId id="286" r:id="rId11"/>
    <p:sldId id="264" r:id="rId12"/>
    <p:sldId id="287" r:id="rId13"/>
    <p:sldId id="298" r:id="rId14"/>
    <p:sldId id="308" r:id="rId15"/>
    <p:sldId id="297" r:id="rId16"/>
    <p:sldId id="299" r:id="rId17"/>
    <p:sldId id="296" r:id="rId18"/>
    <p:sldId id="301" r:id="rId19"/>
    <p:sldId id="288" r:id="rId20"/>
    <p:sldId id="262" r:id="rId21"/>
    <p:sldId id="271" r:id="rId22"/>
    <p:sldId id="281" r:id="rId23"/>
    <p:sldId id="269" r:id="rId24"/>
    <p:sldId id="306" r:id="rId25"/>
    <p:sldId id="307" r:id="rId26"/>
    <p:sldId id="30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a Hattendorf" initials="RH" lastIdx="1" clrIdx="0">
    <p:extLst>
      <p:ext uri="{19B8F6BF-5375-455C-9EA6-DF929625EA0E}">
        <p15:presenceInfo xmlns:p15="http://schemas.microsoft.com/office/powerpoint/2012/main" userId="S::RHattendorf@arcofkingcounty.org::50267e9e-769f-4cc0-b560-f1f68dc40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72" d="100"/>
          <a:sy n="72" d="100"/>
        </p:scale>
        <p:origin x="3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00487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24762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12408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51538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9793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November 4, 2020</a:t>
            </a:fld>
            <a:endParaRPr lang="en-US" dirty="0"/>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25631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November 4, 2020</a:t>
            </a:fld>
            <a:endParaRPr lang="en-US" dirty="0"/>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22971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November 4, 2020</a:t>
            </a:fld>
            <a:endParaRPr lang="en-US" dirty="0"/>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41481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November 4, 2020</a:t>
            </a:fld>
            <a:endParaRPr lang="en-US" dirty="0"/>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17220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November 4, 2020</a:t>
            </a:fld>
            <a:endParaRPr lang="en-US" dirty="0"/>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0787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November 4, 2020</a:t>
            </a:fld>
            <a:endParaRPr lang="en-US" dirty="0"/>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97440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November 4, 2020</a:t>
            </a:fld>
            <a:endParaRPr lang="en-US" dirty="0"/>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dirty="0"/>
          </a:p>
        </p:txBody>
      </p:sp>
    </p:spTree>
    <p:extLst>
      <p:ext uri="{BB962C8B-B14F-4D97-AF65-F5344CB8AC3E}">
        <p14:creationId xmlns:p14="http://schemas.microsoft.com/office/powerpoint/2010/main" val="38526481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50.sv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pp.leg.wa.gov/DistrictFinder/"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hattendorf@arcofkingcounty.org" TargetMode="External"/><Relationship Id="rId2" Type="http://schemas.openxmlformats.org/officeDocument/2006/relationships/hyperlink" Target="https://signup.e2ma.net/signup/1894973/1898164/" TargetMode="External"/><Relationship Id="rId1" Type="http://schemas.openxmlformats.org/officeDocument/2006/relationships/slideLayout" Target="../slideLayouts/slideLayout4.xml"/><Relationship Id="rId4" Type="http://schemas.openxmlformats.org/officeDocument/2006/relationships/hyperlink" Target="mailto:rtatsuda@arcofkingcounty.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rcofkingcountyvoice.blogspot.com/2020/09/dda-budget-request-for-fy-2021-23.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rcofkingcountyvoice.blogspot.com/2020/09/altsa-budget-request-for-fy-2021-23.html"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8AEB846-2E08-451A-B49B-60622605D2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452" b="10452"/>
          <a:stretch/>
        </p:blipFill>
        <p:spPr>
          <a:xfrm>
            <a:off x="456426" y="519344"/>
            <a:ext cx="11277600" cy="5943600"/>
          </a:xfrm>
          <a:prstGeom prst="rect">
            <a:avLst/>
          </a:prstGeom>
        </p:spPr>
      </p:pic>
      <p:sp>
        <p:nvSpPr>
          <p:cNvPr id="4" name="Oval 3">
            <a:extLst>
              <a:ext uri="{FF2B5EF4-FFF2-40B4-BE49-F238E27FC236}">
                <a16:creationId xmlns:a16="http://schemas.microsoft.com/office/drawing/2014/main" id="{6462BFF3-349D-49C7-BD9C-6836086B286C}"/>
              </a:ext>
            </a:extLst>
          </p:cNvPr>
          <p:cNvSpPr/>
          <p:nvPr/>
        </p:nvSpPr>
        <p:spPr>
          <a:xfrm>
            <a:off x="9644285" y="4709373"/>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46C95A66-5C07-4A52-92FA-DE26FED96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747" y="4642464"/>
            <a:ext cx="1984455" cy="1408962"/>
          </a:xfrm>
          <a:prstGeom prst="rect">
            <a:avLst/>
          </a:prstGeom>
        </p:spPr>
      </p:pic>
      <p:sp>
        <p:nvSpPr>
          <p:cNvPr id="6" name="TextBox 5">
            <a:extLst>
              <a:ext uri="{FF2B5EF4-FFF2-40B4-BE49-F238E27FC236}">
                <a16:creationId xmlns:a16="http://schemas.microsoft.com/office/drawing/2014/main" id="{C8B165E8-94AB-4897-B7B6-BA9D0D07A1A2}"/>
              </a:ext>
            </a:extLst>
          </p:cNvPr>
          <p:cNvSpPr txBox="1"/>
          <p:nvPr/>
        </p:nvSpPr>
        <p:spPr>
          <a:xfrm>
            <a:off x="1042743" y="999106"/>
            <a:ext cx="4017529" cy="4308872"/>
          </a:xfrm>
          <a:prstGeom prst="rect">
            <a:avLst/>
          </a:prstGeom>
          <a:solidFill>
            <a:srgbClr val="FFFFFF">
              <a:alpha val="76078"/>
            </a:srgbClr>
          </a:solidFill>
        </p:spPr>
        <p:txBody>
          <a:bodyPr wrap="square" rtlCol="0">
            <a:spAutoFit/>
          </a:bodyPr>
          <a:lstStyle/>
          <a:p>
            <a:r>
              <a:rPr lang="en-US" sz="3200" dirty="0">
                <a:solidFill>
                  <a:schemeClr val="accent4">
                    <a:lumMod val="50000"/>
                  </a:schemeClr>
                </a:solidFill>
                <a:latin typeface="Aharoni" panose="02010803020104030203" pitchFamily="2" charset="-79"/>
                <a:cs typeface="Aharoni" panose="02010803020104030203" pitchFamily="2" charset="-79"/>
              </a:rPr>
              <a:t>SIGNIFICANT CUTS ON THE TABLE</a:t>
            </a:r>
          </a:p>
          <a:p>
            <a:r>
              <a:rPr lang="en-US" dirty="0">
                <a:solidFill>
                  <a:schemeClr val="accent4">
                    <a:lumMod val="75000"/>
                  </a:schemeClr>
                </a:solidFill>
                <a:latin typeface="Aharoni" panose="02010803020104030203" pitchFamily="2" charset="-79"/>
                <a:cs typeface="Aharoni" panose="02010803020104030203" pitchFamily="2" charset="-79"/>
              </a:rPr>
              <a:t>DSHS has proposed cutting </a:t>
            </a:r>
            <a:r>
              <a:rPr lang="en-US" sz="2400" dirty="0">
                <a:solidFill>
                  <a:schemeClr val="accent4">
                    <a:lumMod val="75000"/>
                  </a:schemeClr>
                </a:solidFill>
                <a:latin typeface="Aharoni" panose="02010803020104030203" pitchFamily="2" charset="-79"/>
                <a:cs typeface="Aharoni" panose="02010803020104030203" pitchFamily="2" charset="-79"/>
              </a:rPr>
              <a:t>20,000</a:t>
            </a:r>
            <a:r>
              <a:rPr lang="en-US" dirty="0">
                <a:solidFill>
                  <a:schemeClr val="accent4">
                    <a:lumMod val="75000"/>
                  </a:schemeClr>
                </a:solidFill>
                <a:latin typeface="Aharoni" panose="02010803020104030203" pitchFamily="2" charset="-79"/>
                <a:cs typeface="Aharoni" panose="02010803020104030203" pitchFamily="2" charset="-79"/>
              </a:rPr>
              <a:t> people from long-term support</a:t>
            </a:r>
            <a:br>
              <a:rPr lang="en-US" dirty="0">
                <a:solidFill>
                  <a:schemeClr val="accent4">
                    <a:lumMod val="75000"/>
                  </a:schemeClr>
                </a:solidFill>
                <a:latin typeface="Aharoni" panose="02010803020104030203" pitchFamily="2" charset="-79"/>
                <a:cs typeface="Aharoni" panose="02010803020104030203" pitchFamily="2" charset="-79"/>
              </a:rPr>
            </a:br>
            <a:endParaRPr lang="en-US" dirty="0">
              <a:solidFill>
                <a:schemeClr val="accent4">
                  <a:lumMod val="75000"/>
                </a:schemeClr>
              </a:solidFill>
              <a:latin typeface="Aharoni" panose="02010803020104030203" pitchFamily="2" charset="-79"/>
              <a:cs typeface="Aharoni" panose="02010803020104030203" pitchFamily="2" charset="-79"/>
            </a:endParaRPr>
          </a:p>
          <a:p>
            <a:r>
              <a:rPr lang="en-US" sz="2400" dirty="0">
                <a:solidFill>
                  <a:schemeClr val="accent4">
                    <a:lumMod val="75000"/>
                  </a:schemeClr>
                </a:solidFill>
                <a:latin typeface="Aharoni" panose="02010803020104030203" pitchFamily="2" charset="-79"/>
                <a:cs typeface="Aharoni" panose="02010803020104030203" pitchFamily="2" charset="-79"/>
              </a:rPr>
              <a:t>30% </a:t>
            </a:r>
            <a:r>
              <a:rPr lang="en-US" dirty="0">
                <a:solidFill>
                  <a:schemeClr val="accent4">
                    <a:lumMod val="75000"/>
                  </a:schemeClr>
                </a:solidFill>
                <a:latin typeface="Aharoni" panose="02010803020104030203" pitchFamily="2" charset="-79"/>
                <a:cs typeface="Aharoni" panose="02010803020104030203" pitchFamily="2" charset="-79"/>
              </a:rPr>
              <a:t>of DDA clients receiving community support would lose ALL services</a:t>
            </a:r>
          </a:p>
          <a:p>
            <a:endParaRPr lang="en-US" dirty="0">
              <a:solidFill>
                <a:schemeClr val="accent4">
                  <a:lumMod val="75000"/>
                </a:schemeClr>
              </a:solidFill>
              <a:latin typeface="Aharoni" panose="02010803020104030203" pitchFamily="2" charset="-79"/>
              <a:cs typeface="Aharoni" panose="02010803020104030203" pitchFamily="2" charset="-79"/>
            </a:endParaRPr>
          </a:p>
          <a:p>
            <a:r>
              <a:rPr lang="en-US" dirty="0">
                <a:solidFill>
                  <a:schemeClr val="accent4">
                    <a:lumMod val="75000"/>
                  </a:schemeClr>
                </a:solidFill>
                <a:latin typeface="Aharoni" panose="02010803020104030203" pitchFamily="2" charset="-79"/>
                <a:cs typeface="Aharoni" panose="02010803020104030203" pitchFamily="2" charset="-79"/>
              </a:rPr>
              <a:t>Transition students would lose employment and other supports they need to live and participate in their communities</a:t>
            </a:r>
          </a:p>
        </p:txBody>
      </p:sp>
    </p:spTree>
    <p:extLst>
      <p:ext uri="{BB962C8B-B14F-4D97-AF65-F5344CB8AC3E}">
        <p14:creationId xmlns:p14="http://schemas.microsoft.com/office/powerpoint/2010/main" val="204386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E2090304-F333-45D3-8AAF-35668C5E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17" y="159270"/>
            <a:ext cx="8239085" cy="6197142"/>
          </a:xfrm>
          <a:prstGeom prst="rect">
            <a:avLst/>
          </a:prstGeom>
        </p:spPr>
      </p:pic>
      <p:sp>
        <p:nvSpPr>
          <p:cNvPr id="2" name="TextBox 1">
            <a:extLst>
              <a:ext uri="{FF2B5EF4-FFF2-40B4-BE49-F238E27FC236}">
                <a16:creationId xmlns:a16="http://schemas.microsoft.com/office/drawing/2014/main" id="{D89F6A6D-B546-42C8-8095-B3E2C6340E23}"/>
              </a:ext>
            </a:extLst>
          </p:cNvPr>
          <p:cNvSpPr txBox="1"/>
          <p:nvPr/>
        </p:nvSpPr>
        <p:spPr>
          <a:xfrm>
            <a:off x="9463596" y="985421"/>
            <a:ext cx="2059620" cy="4524315"/>
          </a:xfrm>
          <a:prstGeom prst="rect">
            <a:avLst/>
          </a:prstGeom>
          <a:noFill/>
        </p:spPr>
        <p:txBody>
          <a:bodyPr wrap="square" rtlCol="0">
            <a:spAutoFit/>
          </a:bodyPr>
          <a:lstStyle/>
          <a:p>
            <a:r>
              <a:rPr lang="en-US" dirty="0">
                <a:highlight>
                  <a:srgbClr val="FFFF00"/>
                </a:highlight>
              </a:rPr>
              <a:t>Basic Plus is the waiver that gives young adults  access to job support. </a:t>
            </a:r>
          </a:p>
          <a:p>
            <a:r>
              <a:rPr lang="en-US" dirty="0"/>
              <a:t>Under the proposed scenario, 35% of clients losing support would be clients on the Basic Plus waiver … AND very few going forward would ever qualify. </a:t>
            </a:r>
          </a:p>
        </p:txBody>
      </p:sp>
    </p:spTree>
    <p:extLst>
      <p:ext uri="{BB962C8B-B14F-4D97-AF65-F5344CB8AC3E}">
        <p14:creationId xmlns:p14="http://schemas.microsoft.com/office/powerpoint/2010/main" val="310355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25E96-0C2E-42EB-B2D3-C3F8BD809904}"/>
              </a:ext>
            </a:extLst>
          </p:cNvPr>
          <p:cNvSpPr txBox="1"/>
          <p:nvPr/>
        </p:nvSpPr>
        <p:spPr>
          <a:xfrm>
            <a:off x="963602" y="1794984"/>
            <a:ext cx="4163627" cy="3323987"/>
          </a:xfrm>
          <a:prstGeom prst="rect">
            <a:avLst/>
          </a:prstGeom>
          <a:noFill/>
        </p:spPr>
        <p:txBody>
          <a:bodyPr wrap="square">
            <a:spAutoFit/>
          </a:bodyPr>
          <a:lstStyle/>
          <a:p>
            <a:r>
              <a:rPr lang="en-US" sz="1600" dirty="0"/>
              <a:t>Respite Care (Break to the Caregiver)</a:t>
            </a:r>
          </a:p>
          <a:p>
            <a:r>
              <a:rPr lang="en-US" sz="1600" dirty="0"/>
              <a:t>Behavior support and consultation</a:t>
            </a:r>
          </a:p>
          <a:p>
            <a:r>
              <a:rPr lang="en-US" sz="1600" dirty="0"/>
              <a:t>Assistive Technology</a:t>
            </a:r>
          </a:p>
          <a:p>
            <a:r>
              <a:rPr lang="en-US" sz="1600" dirty="0"/>
              <a:t>Community Engagement</a:t>
            </a:r>
          </a:p>
          <a:p>
            <a:r>
              <a:rPr lang="en-US" sz="1600" dirty="0"/>
              <a:t>Speech, Hearing and Language therapy</a:t>
            </a:r>
          </a:p>
          <a:p>
            <a:r>
              <a:rPr lang="en-US" sz="1600" dirty="0"/>
              <a:t>Occupational therapy</a:t>
            </a:r>
          </a:p>
          <a:p>
            <a:r>
              <a:rPr lang="en-US" sz="1600" dirty="0"/>
              <a:t>Physical therapy</a:t>
            </a:r>
          </a:p>
          <a:p>
            <a:r>
              <a:rPr lang="en-US" sz="1600" dirty="0"/>
              <a:t>Environmental accessibility modifications</a:t>
            </a:r>
          </a:p>
          <a:p>
            <a:r>
              <a:rPr lang="en-US" sz="1600" dirty="0"/>
              <a:t>Vehicle modifications</a:t>
            </a:r>
          </a:p>
          <a:p>
            <a:r>
              <a:rPr lang="en-US" sz="1600" dirty="0"/>
              <a:t>Specialized medical equipment and supplies</a:t>
            </a:r>
          </a:p>
          <a:p>
            <a:r>
              <a:rPr lang="en-US" sz="1600" dirty="0"/>
              <a:t>Specialized clothing</a:t>
            </a:r>
          </a:p>
          <a:p>
            <a:pPr>
              <a:buFont typeface="Arial" panose="020B0604020202020204" pitchFamily="34" charset="0"/>
              <a:buChar char="•"/>
            </a:pPr>
            <a:endParaRPr lang="en-US" dirty="0">
              <a:effectLst/>
            </a:endParaRPr>
          </a:p>
        </p:txBody>
      </p:sp>
      <p:sp>
        <p:nvSpPr>
          <p:cNvPr id="5" name="TextBox 4">
            <a:extLst>
              <a:ext uri="{FF2B5EF4-FFF2-40B4-BE49-F238E27FC236}">
                <a16:creationId xmlns:a16="http://schemas.microsoft.com/office/drawing/2014/main" id="{3055C9BF-1F8D-4D71-91EA-C34387810DDA}"/>
              </a:ext>
            </a:extLst>
          </p:cNvPr>
          <p:cNvSpPr txBox="1"/>
          <p:nvPr/>
        </p:nvSpPr>
        <p:spPr>
          <a:xfrm>
            <a:off x="6096000" y="1794984"/>
            <a:ext cx="4163627" cy="3816429"/>
          </a:xfrm>
          <a:prstGeom prst="rect">
            <a:avLst/>
          </a:prstGeom>
          <a:noFill/>
        </p:spPr>
        <p:txBody>
          <a:bodyPr wrap="square">
            <a:spAutoFit/>
          </a:bodyPr>
          <a:lstStyle/>
          <a:p>
            <a:r>
              <a:rPr lang="en-US" sz="1600" dirty="0"/>
              <a:t>Therapeutic equipment and supplies</a:t>
            </a:r>
          </a:p>
          <a:p>
            <a:r>
              <a:rPr lang="en-US" sz="1600" dirty="0"/>
              <a:t>Transportation</a:t>
            </a:r>
          </a:p>
          <a:p>
            <a:r>
              <a:rPr lang="en-US" sz="1600" dirty="0"/>
              <a:t>Specialized psychiatric services</a:t>
            </a:r>
          </a:p>
          <a:p>
            <a:r>
              <a:rPr lang="en-US" sz="1600" dirty="0"/>
              <a:t>Staff/Family consultation &amp; training</a:t>
            </a:r>
          </a:p>
          <a:p>
            <a:r>
              <a:rPr lang="en-US" sz="1600" dirty="0"/>
              <a:t>Nurse delegation</a:t>
            </a:r>
          </a:p>
          <a:p>
            <a:r>
              <a:rPr lang="en-US" sz="1600" dirty="0"/>
              <a:t>Skilled nursing</a:t>
            </a:r>
          </a:p>
          <a:p>
            <a:r>
              <a:rPr lang="en-US" sz="1600" dirty="0"/>
              <a:t>Psychosexual evaluation</a:t>
            </a:r>
          </a:p>
          <a:p>
            <a:r>
              <a:rPr lang="en-US" sz="1600" dirty="0"/>
              <a:t>Peer mentoring</a:t>
            </a:r>
          </a:p>
          <a:p>
            <a:r>
              <a:rPr lang="en-US" sz="1600" dirty="0"/>
              <a:t>Person centered planning facilitation</a:t>
            </a:r>
          </a:p>
          <a:p>
            <a:r>
              <a:rPr lang="en-US" sz="1600" dirty="0"/>
              <a:t>Supported parenting service</a:t>
            </a:r>
          </a:p>
          <a:p>
            <a:r>
              <a:rPr lang="en-US" sz="1600" dirty="0"/>
              <a:t>Wellness Education Letter</a:t>
            </a:r>
          </a:p>
          <a:p>
            <a:r>
              <a:rPr lang="en-US" sz="1600" dirty="0"/>
              <a:t>Behavior Health Stabilization Services</a:t>
            </a:r>
            <a:br>
              <a:rPr lang="en-US" dirty="0"/>
            </a:br>
            <a:endParaRPr lang="en-US" dirty="0"/>
          </a:p>
          <a:p>
            <a:pPr marL="742950" lvl="1" indent="-285750">
              <a:buFont typeface="Arial" panose="020B0604020202020204" pitchFamily="34" charset="0"/>
              <a:buChar char="•"/>
            </a:pPr>
            <a:r>
              <a:rPr lang="en-US" sz="1600" dirty="0">
                <a:effectLst/>
              </a:rPr>
              <a:t>Behavior support and consultation</a:t>
            </a:r>
          </a:p>
          <a:p>
            <a:pPr marL="742950" lvl="1" indent="-285750">
              <a:buFont typeface="Arial" panose="020B0604020202020204" pitchFamily="34" charset="0"/>
              <a:buChar char="•"/>
            </a:pPr>
            <a:r>
              <a:rPr lang="en-US" sz="1600" dirty="0">
                <a:effectLst/>
              </a:rPr>
              <a:t>Specialized psychiatric services</a:t>
            </a:r>
          </a:p>
        </p:txBody>
      </p:sp>
      <p:sp>
        <p:nvSpPr>
          <p:cNvPr id="7" name="TextBox 6">
            <a:extLst>
              <a:ext uri="{FF2B5EF4-FFF2-40B4-BE49-F238E27FC236}">
                <a16:creationId xmlns:a16="http://schemas.microsoft.com/office/drawing/2014/main" id="{006337B6-EF65-46A9-AA53-36FC873B0CB4}"/>
              </a:ext>
            </a:extLst>
          </p:cNvPr>
          <p:cNvSpPr txBox="1"/>
          <p:nvPr/>
        </p:nvSpPr>
        <p:spPr>
          <a:xfrm>
            <a:off x="705080" y="440675"/>
            <a:ext cx="11105002" cy="1200329"/>
          </a:xfrm>
          <a:prstGeom prst="rect">
            <a:avLst/>
          </a:prstGeom>
          <a:noFill/>
        </p:spPr>
        <p:txBody>
          <a:bodyPr wrap="square" rtlCol="0">
            <a:spAutoFit/>
          </a:bodyPr>
          <a:lstStyle/>
          <a:p>
            <a:r>
              <a:rPr lang="en-US" sz="2400" dirty="0"/>
              <a:t>“Waivers” offer a menu of supports. Following are ones on the IFS waiver. </a:t>
            </a:r>
            <a:br>
              <a:rPr lang="en-US" sz="2400" dirty="0"/>
            </a:br>
            <a:r>
              <a:rPr lang="en-US" sz="2400" dirty="0"/>
              <a:t>Basic Plus is similar but also offers employment support. Core offers employment and residential support</a:t>
            </a:r>
          </a:p>
        </p:txBody>
      </p:sp>
    </p:spTree>
    <p:extLst>
      <p:ext uri="{BB962C8B-B14F-4D97-AF65-F5344CB8AC3E}">
        <p14:creationId xmlns:p14="http://schemas.microsoft.com/office/powerpoint/2010/main" val="20514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 pie chart&#10;&#10;Description automatically generated">
            <a:extLst>
              <a:ext uri="{FF2B5EF4-FFF2-40B4-BE49-F238E27FC236}">
                <a16:creationId xmlns:a16="http://schemas.microsoft.com/office/drawing/2014/main" id="{8EC54BAD-8465-44F1-9089-D50406B10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94" y="60059"/>
            <a:ext cx="10582183" cy="6347381"/>
          </a:xfrm>
          <a:prstGeom prst="rect">
            <a:avLst/>
          </a:prstGeom>
        </p:spPr>
      </p:pic>
    </p:spTree>
    <p:extLst>
      <p:ext uri="{BB962C8B-B14F-4D97-AF65-F5344CB8AC3E}">
        <p14:creationId xmlns:p14="http://schemas.microsoft.com/office/powerpoint/2010/main" val="175047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47CFCDB-C2F6-4DAC-B597-7E264B68A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3" y="1077389"/>
            <a:ext cx="11994299" cy="4243227"/>
          </a:xfrm>
          <a:prstGeom prst="rect">
            <a:avLst/>
          </a:prstGeom>
        </p:spPr>
      </p:pic>
      <p:sp>
        <p:nvSpPr>
          <p:cNvPr id="2" name="TextBox 1">
            <a:extLst>
              <a:ext uri="{FF2B5EF4-FFF2-40B4-BE49-F238E27FC236}">
                <a16:creationId xmlns:a16="http://schemas.microsoft.com/office/drawing/2014/main" id="{5A96C188-08B7-4102-A5D2-BD83CB7DF933}"/>
              </a:ext>
            </a:extLst>
          </p:cNvPr>
          <p:cNvSpPr txBox="1"/>
          <p:nvPr/>
        </p:nvSpPr>
        <p:spPr>
          <a:xfrm>
            <a:off x="7599285" y="4705165"/>
            <a:ext cx="3453414" cy="1200329"/>
          </a:xfrm>
          <a:prstGeom prst="rect">
            <a:avLst/>
          </a:prstGeom>
          <a:noFill/>
        </p:spPr>
        <p:txBody>
          <a:bodyPr wrap="square" rtlCol="0">
            <a:spAutoFit/>
          </a:bodyPr>
          <a:lstStyle/>
          <a:p>
            <a:r>
              <a:rPr lang="en-US" dirty="0"/>
              <a:t>23% of all DDA clients would lose support. That increases to 30% of clients getting community supports</a:t>
            </a:r>
          </a:p>
        </p:txBody>
      </p:sp>
    </p:spTree>
    <p:extLst>
      <p:ext uri="{BB962C8B-B14F-4D97-AF65-F5344CB8AC3E}">
        <p14:creationId xmlns:p14="http://schemas.microsoft.com/office/powerpoint/2010/main" val="88799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70287-85CF-4EFF-A927-1940DE3F7805}"/>
              </a:ext>
            </a:extLst>
          </p:cNvPr>
          <p:cNvPicPr>
            <a:picLocks noChangeAspect="1"/>
          </p:cNvPicPr>
          <p:nvPr/>
        </p:nvPicPr>
        <p:blipFill>
          <a:blip r:embed="rId2"/>
          <a:stretch>
            <a:fillRect/>
          </a:stretch>
        </p:blipFill>
        <p:spPr>
          <a:xfrm>
            <a:off x="536251" y="594193"/>
            <a:ext cx="9362351" cy="5750761"/>
          </a:xfrm>
          <a:prstGeom prst="rect">
            <a:avLst/>
          </a:prstGeom>
        </p:spPr>
      </p:pic>
      <p:sp>
        <p:nvSpPr>
          <p:cNvPr id="5" name="TextBox 4">
            <a:extLst>
              <a:ext uri="{FF2B5EF4-FFF2-40B4-BE49-F238E27FC236}">
                <a16:creationId xmlns:a16="http://schemas.microsoft.com/office/drawing/2014/main" id="{6732C2D8-A85B-4359-B2A0-A1AFCB7F656B}"/>
              </a:ext>
            </a:extLst>
          </p:cNvPr>
          <p:cNvSpPr txBox="1"/>
          <p:nvPr/>
        </p:nvSpPr>
        <p:spPr>
          <a:xfrm>
            <a:off x="9898602" y="843351"/>
            <a:ext cx="1757147" cy="4247317"/>
          </a:xfrm>
          <a:prstGeom prst="rect">
            <a:avLst/>
          </a:prstGeom>
          <a:noFill/>
        </p:spPr>
        <p:txBody>
          <a:bodyPr wrap="square">
            <a:spAutoFit/>
          </a:bodyPr>
          <a:lstStyle/>
          <a:p>
            <a:r>
              <a:rPr lang="en-US" sz="1800" b="1" i="0" u="none" strike="noStrike" baseline="0" dirty="0">
                <a:solidFill>
                  <a:srgbClr val="000000"/>
                </a:solidFill>
                <a:latin typeface="Aharoni" panose="02010803020104030203" pitchFamily="2" charset="-79"/>
                <a:cs typeface="Aharoni" panose="02010803020104030203" pitchFamily="2" charset="-79"/>
              </a:rPr>
              <a:t>Arbitrary</a:t>
            </a:r>
            <a:r>
              <a:rPr lang="en-US" sz="1800" b="0" i="0" u="none" strike="noStrike" baseline="0" dirty="0">
                <a:solidFill>
                  <a:srgbClr val="000000"/>
                </a:solidFill>
                <a:latin typeface="Aharoni" panose="02010803020104030203" pitchFamily="2" charset="-79"/>
                <a:cs typeface="Aharoni" panose="02010803020104030203" pitchFamily="2" charset="-79"/>
              </a:rPr>
              <a:t>. </a:t>
            </a:r>
            <a:r>
              <a:rPr lang="en-US" sz="1800" b="0" i="0" u="none" strike="noStrike" baseline="0" dirty="0">
                <a:solidFill>
                  <a:srgbClr val="000000"/>
                </a:solidFill>
                <a:latin typeface="Calibri Light" panose="020F0302020204030204" pitchFamily="34" charset="0"/>
              </a:rPr>
              <a:t>The models show people at the </a:t>
            </a:r>
            <a:r>
              <a:rPr lang="en-US" sz="1800" b="0" i="0" u="none" strike="noStrike" baseline="0" dirty="0">
                <a:solidFill>
                  <a:srgbClr val="000000"/>
                </a:solidFill>
                <a:highlight>
                  <a:srgbClr val="FFFF00"/>
                </a:highlight>
                <a:latin typeface="Calibri Light" panose="020F0302020204030204" pitchFamily="34" charset="0"/>
              </a:rPr>
              <a:t>highest classification levels losing </a:t>
            </a:r>
            <a:r>
              <a:rPr lang="en-US" sz="1800" b="1" i="0" u="none" strike="noStrike" baseline="0" dirty="0">
                <a:solidFill>
                  <a:srgbClr val="000000"/>
                </a:solidFill>
                <a:highlight>
                  <a:srgbClr val="FFFF00"/>
                </a:highlight>
                <a:latin typeface="Aharoni" panose="02010803020104030203" pitchFamily="2" charset="-79"/>
                <a:cs typeface="Aharoni" panose="02010803020104030203" pitchFamily="2" charset="-79"/>
              </a:rPr>
              <a:t>ALL</a:t>
            </a:r>
            <a:r>
              <a:rPr lang="en-US" sz="1800" b="0" i="0" u="none" strike="noStrike" baseline="0" dirty="0">
                <a:solidFill>
                  <a:srgbClr val="000000"/>
                </a:solidFill>
                <a:highlight>
                  <a:srgbClr val="FFFF00"/>
                </a:highlight>
                <a:latin typeface="Calibri Light" panose="020F0302020204030204" pitchFamily="34" charset="0"/>
              </a:rPr>
              <a:t> support.</a:t>
            </a:r>
            <a:r>
              <a:rPr lang="en-US" sz="1800" b="0" i="0" u="none" strike="noStrike" baseline="0" dirty="0">
                <a:solidFill>
                  <a:srgbClr val="000000"/>
                </a:solidFill>
                <a:latin typeface="Calibri Light" panose="020F0302020204030204" pitchFamily="34" charset="0"/>
              </a:rPr>
              <a:t> When asked which factors determined winners and losers, DDA could not answer. “It’s not that simple.” </a:t>
            </a:r>
          </a:p>
        </p:txBody>
      </p:sp>
    </p:spTree>
    <p:extLst>
      <p:ext uri="{BB962C8B-B14F-4D97-AF65-F5344CB8AC3E}">
        <p14:creationId xmlns:p14="http://schemas.microsoft.com/office/powerpoint/2010/main" val="342395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456BF119-7001-4D78-B708-15AB71D92955}"/>
              </a:ext>
            </a:extLst>
          </p:cNvPr>
          <p:cNvSpPr txBox="1"/>
          <p:nvPr/>
        </p:nvSpPr>
        <p:spPr>
          <a:xfrm>
            <a:off x="387927" y="1028701"/>
            <a:ext cx="3248863" cy="3020785"/>
          </a:xfrm>
          <a:prstGeom prst="rect">
            <a:avLst/>
          </a:prstGeom>
        </p:spPr>
        <p:txBody>
          <a:bodyPr vert="horz" lIns="0" tIns="0" rIns="0" bIns="0" rtlCol="0" anchor="b">
            <a:normAutofit/>
          </a:bodyPr>
          <a:lstStyle/>
          <a:p>
            <a:pPr algn="r">
              <a:spcBef>
                <a:spcPct val="0"/>
              </a:spcBef>
              <a:spcAft>
                <a:spcPts val="600"/>
              </a:spcAft>
            </a:pPr>
            <a:r>
              <a:rPr lang="en-US" sz="3200" b="1" cap="all" spc="700" dirty="0">
                <a:solidFill>
                  <a:schemeClr val="bg1"/>
                </a:solidFill>
                <a:latin typeface="+mj-lt"/>
                <a:ea typeface="+mj-ea"/>
                <a:cs typeface="+mj-cs"/>
              </a:rPr>
              <a:t>ALTSA</a:t>
            </a:r>
            <a:br>
              <a:rPr lang="en-US" sz="3200" b="1" cap="all" spc="700" dirty="0">
                <a:solidFill>
                  <a:schemeClr val="bg1"/>
                </a:solidFill>
                <a:latin typeface="+mj-lt"/>
                <a:ea typeface="+mj-ea"/>
                <a:cs typeface="+mj-cs"/>
              </a:rPr>
            </a:br>
            <a:r>
              <a:rPr lang="en-US" sz="3200" b="1" cap="all" spc="700" dirty="0">
                <a:solidFill>
                  <a:schemeClr val="bg1"/>
                </a:solidFill>
                <a:latin typeface="+mj-lt"/>
                <a:ea typeface="+mj-ea"/>
                <a:cs typeface="+mj-cs"/>
              </a:rPr>
              <a:t>CUTS</a:t>
            </a:r>
          </a:p>
        </p:txBody>
      </p:sp>
      <p:sp>
        <p:nvSpPr>
          <p:cNvPr id="2" name="TextBox 1">
            <a:extLst>
              <a:ext uri="{FF2B5EF4-FFF2-40B4-BE49-F238E27FC236}">
                <a16:creationId xmlns:a16="http://schemas.microsoft.com/office/drawing/2014/main" id="{6B91867F-B629-4B67-83A9-9342B00B59DF}"/>
              </a:ext>
            </a:extLst>
          </p:cNvPr>
          <p:cNvSpPr txBox="1"/>
          <p:nvPr/>
        </p:nvSpPr>
        <p:spPr>
          <a:xfrm>
            <a:off x="4777409" y="1028702"/>
            <a:ext cx="6273972" cy="4843462"/>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marL="342900" indent="-228600">
              <a:lnSpc>
                <a:spcPct val="110000"/>
              </a:lnSpc>
              <a:spcAft>
                <a:spcPts val="600"/>
              </a:spcAft>
              <a:buFont typeface="Arial" panose="020B0604020202020204" pitchFamily="34" charset="0"/>
              <a:buChar char="•"/>
            </a:pPr>
            <a:r>
              <a:rPr lang="en-US" sz="2400" dirty="0"/>
              <a:t>Added additional activities for daily living requirement (for most, from 3 to 4)</a:t>
            </a:r>
          </a:p>
          <a:p>
            <a:pPr marL="342900" indent="-228600">
              <a:lnSpc>
                <a:spcPct val="110000"/>
              </a:lnSpc>
              <a:spcAft>
                <a:spcPts val="600"/>
              </a:spcAft>
              <a:buFont typeface="Arial" panose="020B0604020202020204" pitchFamily="34" charset="0"/>
              <a:buChar char="•"/>
            </a:pPr>
            <a:r>
              <a:rPr lang="en-US" sz="2400" dirty="0"/>
              <a:t>Changes would most impact people who require </a:t>
            </a:r>
            <a:r>
              <a:rPr lang="en-US" sz="2400" dirty="0">
                <a:latin typeface="Aharoni" panose="02010803020104030203" pitchFamily="2" charset="-79"/>
                <a:cs typeface="Aharoni" panose="02010803020104030203" pitchFamily="2" charset="-79"/>
              </a:rPr>
              <a:t>cognitive support</a:t>
            </a:r>
            <a:r>
              <a:rPr lang="en-US" sz="2400" dirty="0"/>
              <a:t> (behavioral health, traumatic brain injury, early diagnosis of dementia, </a:t>
            </a:r>
            <a:r>
              <a:rPr lang="en-US" sz="2400" dirty="0" err="1"/>
              <a:t>etc</a:t>
            </a:r>
            <a:r>
              <a:rPr lang="en-US" sz="2400" dirty="0"/>
              <a:t>)</a:t>
            </a:r>
          </a:p>
          <a:p>
            <a:pPr marL="342900" indent="-228600">
              <a:lnSpc>
                <a:spcPct val="11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45661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33F895F6-1862-4ABA-8F59-F96E148B4382}"/>
              </a:ext>
            </a:extLst>
          </p:cNvPr>
          <p:cNvPicPr>
            <a:picLocks noGrp="1" noChangeAspect="1"/>
          </p:cNvPicPr>
          <p:nvPr>
            <p:ph idx="1"/>
          </p:nvPr>
        </p:nvPicPr>
        <p:blipFill>
          <a:blip r:embed="rId2"/>
          <a:stretch>
            <a:fillRect/>
          </a:stretch>
        </p:blipFill>
        <p:spPr>
          <a:xfrm>
            <a:off x="722778" y="292963"/>
            <a:ext cx="10746444" cy="6048654"/>
          </a:xfrm>
        </p:spPr>
      </p:pic>
    </p:spTree>
    <p:extLst>
      <p:ext uri="{BB962C8B-B14F-4D97-AF65-F5344CB8AC3E}">
        <p14:creationId xmlns:p14="http://schemas.microsoft.com/office/powerpoint/2010/main" val="200475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066800" y="914400"/>
            <a:ext cx="5148943" cy="1354975"/>
          </a:xfrm>
        </p:spPr>
        <p:txBody>
          <a:bodyPr anchor="t">
            <a:normAutofit/>
          </a:bodyPr>
          <a:lstStyle/>
          <a:p>
            <a:r>
              <a:rPr lang="en-US" sz="4000" cap="none" spc="300" dirty="0"/>
              <a:t>Is There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66800" y="1953452"/>
            <a:ext cx="5588442" cy="3304348"/>
          </a:xfrm>
        </p:spPr>
        <p:txBody>
          <a:bodyPr anchor="b">
            <a:noAutofit/>
          </a:bodyPr>
          <a:lstStyle/>
          <a:p>
            <a:pPr marL="0" indent="0" algn="r">
              <a:buNone/>
            </a:pPr>
            <a:endParaRPr lang="en-US" sz="2400" dirty="0">
              <a:latin typeface="+mj-lt"/>
            </a:endParaRPr>
          </a:p>
          <a:p>
            <a:r>
              <a:rPr lang="en-US" sz="2400" dirty="0">
                <a:latin typeface="+mj-lt"/>
              </a:rPr>
              <a:t>There is some federal stimulus money, but there are lots of rules about what it can be used for</a:t>
            </a:r>
          </a:p>
          <a:p>
            <a:r>
              <a:rPr lang="en-US" sz="2400" dirty="0">
                <a:latin typeface="+mj-lt"/>
              </a:rPr>
              <a:t>There is state money set aside for emergencies, but there is </a:t>
            </a:r>
            <a:r>
              <a:rPr lang="en-US" sz="2400" b="1" dirty="0">
                <a:latin typeface="+mj-lt"/>
              </a:rPr>
              <a:t>not enough </a:t>
            </a:r>
            <a:br>
              <a:rPr lang="en-US" sz="2400" b="1" dirty="0">
                <a:latin typeface="+mj-lt"/>
              </a:rPr>
            </a:br>
            <a:r>
              <a:rPr lang="en-US" sz="2400" b="1" dirty="0">
                <a:latin typeface="+mj-lt"/>
              </a:rPr>
              <a:t>to fix the problem</a:t>
            </a:r>
          </a:p>
          <a:p>
            <a:pPr marL="0" indent="0" algn="r">
              <a:buNone/>
            </a:pPr>
            <a:endParaRPr lang="en-US" sz="2400" dirty="0">
              <a:latin typeface="+mj-lt"/>
            </a:endParaRPr>
          </a:p>
        </p:txBody>
      </p:sp>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nfused person">
            <a:extLst>
              <a:ext uri="{FF2B5EF4-FFF2-40B4-BE49-F238E27FC236}">
                <a16:creationId xmlns:a16="http://schemas.microsoft.com/office/drawing/2014/main" id="{D5C28B4D-3B51-4F1E-BA64-CB2E2ECC7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9033" y="2667001"/>
            <a:ext cx="2427752" cy="2427752"/>
          </a:xfrm>
          <a:prstGeom prst="rect">
            <a:avLst/>
          </a:prstGeom>
        </p:spPr>
      </p:pic>
      <p:pic>
        <p:nvPicPr>
          <p:cNvPr id="15" name="Graphic 14" descr="Woman Shrugging">
            <a:extLst>
              <a:ext uri="{FF2B5EF4-FFF2-40B4-BE49-F238E27FC236}">
                <a16:creationId xmlns:a16="http://schemas.microsoft.com/office/drawing/2014/main" id="{B8468146-D739-48B5-8063-A670E62E0A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894" y="1368244"/>
            <a:ext cx="4121511" cy="4121511"/>
          </a:xfrm>
          <a:prstGeom prst="rect">
            <a:avLst/>
          </a:prstGeom>
        </p:spPr>
      </p:pic>
    </p:spTree>
    <p:extLst>
      <p:ext uri="{BB962C8B-B14F-4D97-AF65-F5344CB8AC3E}">
        <p14:creationId xmlns:p14="http://schemas.microsoft.com/office/powerpoint/2010/main" val="4205249141"/>
      </p:ext>
    </p:extLst>
  </p:cSld>
  <p:clrMapOvr>
    <a:masterClrMapping/>
  </p:clrMapOvr>
  <mc:AlternateContent xmlns:mc="http://schemas.openxmlformats.org/markup-compatibility/2006" xmlns:p14="http://schemas.microsoft.com/office/powerpoint/2010/main">
    <mc:Choice Requires="p14">
      <p:transition spd="slow" p14:dur="2000" advTm="10798"/>
    </mc:Choice>
    <mc:Fallback xmlns="">
      <p:transition spd="slow" advTm="1079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034599" y="622942"/>
            <a:ext cx="5148943" cy="912896"/>
          </a:xfrm>
        </p:spPr>
        <p:txBody>
          <a:bodyPr anchor="t">
            <a:normAutofit/>
          </a:bodyPr>
          <a:lstStyle/>
          <a:p>
            <a:r>
              <a:rPr lang="en-US" sz="4000" cap="none" spc="300" dirty="0"/>
              <a:t>Is There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71491" y="1624614"/>
            <a:ext cx="6044214" cy="4776184"/>
          </a:xfrm>
        </p:spPr>
        <p:txBody>
          <a:bodyPr anchor="b">
            <a:noAutofit/>
          </a:bodyPr>
          <a:lstStyle/>
          <a:p>
            <a:pPr marL="0" indent="0" algn="r">
              <a:buNone/>
            </a:pPr>
            <a:endParaRPr lang="en-US" sz="2400" dirty="0">
              <a:latin typeface="+mj-lt"/>
            </a:endParaRPr>
          </a:p>
          <a:p>
            <a:r>
              <a:rPr lang="en-US" sz="2400" dirty="0">
                <a:latin typeface="+mj-lt"/>
              </a:rPr>
              <a:t>Advocates asked Congress to fund more home and community-based services. These are another name for DDA </a:t>
            </a:r>
            <a:br>
              <a:rPr lang="en-US" sz="2400" dirty="0">
                <a:latin typeface="+mj-lt"/>
              </a:rPr>
            </a:br>
            <a:r>
              <a:rPr lang="en-US" sz="2400" dirty="0">
                <a:latin typeface="+mj-lt"/>
              </a:rPr>
              <a:t>waiver services.</a:t>
            </a:r>
          </a:p>
          <a:p>
            <a:r>
              <a:rPr lang="en-US" sz="2400" dirty="0">
                <a:latin typeface="+mj-lt"/>
              </a:rPr>
              <a:t>So far, Congress has not increased </a:t>
            </a:r>
            <a:br>
              <a:rPr lang="en-US" sz="2400" dirty="0">
                <a:latin typeface="+mj-lt"/>
              </a:rPr>
            </a:br>
            <a:r>
              <a:rPr lang="en-US" sz="2400" dirty="0">
                <a:latin typeface="+mj-lt"/>
              </a:rPr>
              <a:t>those funds.</a:t>
            </a:r>
          </a:p>
          <a:p>
            <a:r>
              <a:rPr lang="en-US" sz="2400" dirty="0">
                <a:latin typeface="+mj-lt"/>
              </a:rPr>
              <a:t>Even if they did, Washington would lose out if they cut eligibility. Funds come </a:t>
            </a:r>
            <a:br>
              <a:rPr lang="en-US" sz="2400" dirty="0">
                <a:latin typeface="+mj-lt"/>
              </a:rPr>
            </a:br>
            <a:r>
              <a:rPr lang="en-US" sz="2400" dirty="0">
                <a:latin typeface="+mj-lt"/>
              </a:rPr>
              <a:t>as a match</a:t>
            </a:r>
          </a:p>
          <a:p>
            <a:pPr marL="0" indent="0" algn="r">
              <a:buNone/>
            </a:pPr>
            <a:endParaRPr lang="en-US" sz="2400" dirty="0">
              <a:latin typeface="+mj-lt"/>
            </a:endParaRPr>
          </a:p>
        </p:txBody>
      </p:sp>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nfused person">
            <a:extLst>
              <a:ext uri="{FF2B5EF4-FFF2-40B4-BE49-F238E27FC236}">
                <a16:creationId xmlns:a16="http://schemas.microsoft.com/office/drawing/2014/main" id="{D5C28B4D-3B51-4F1E-BA64-CB2E2ECC7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9033" y="2667001"/>
            <a:ext cx="2427752" cy="2427752"/>
          </a:xfrm>
          <a:prstGeom prst="rect">
            <a:avLst/>
          </a:prstGeom>
        </p:spPr>
      </p:pic>
      <p:pic>
        <p:nvPicPr>
          <p:cNvPr id="15" name="Graphic 14" descr="Woman Shrugging">
            <a:extLst>
              <a:ext uri="{FF2B5EF4-FFF2-40B4-BE49-F238E27FC236}">
                <a16:creationId xmlns:a16="http://schemas.microsoft.com/office/drawing/2014/main" id="{B8468146-D739-48B5-8063-A670E62E0A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894" y="1368244"/>
            <a:ext cx="4121511" cy="4121511"/>
          </a:xfrm>
          <a:prstGeom prst="rect">
            <a:avLst/>
          </a:prstGeom>
        </p:spPr>
      </p:pic>
    </p:spTree>
    <p:extLst>
      <p:ext uri="{BB962C8B-B14F-4D97-AF65-F5344CB8AC3E}">
        <p14:creationId xmlns:p14="http://schemas.microsoft.com/office/powerpoint/2010/main" val="688026561"/>
      </p:ext>
    </p:extLst>
  </p:cSld>
  <p:clrMapOvr>
    <a:masterClrMapping/>
  </p:clrMapOvr>
  <mc:AlternateContent xmlns:mc="http://schemas.openxmlformats.org/markup-compatibility/2006" xmlns:p14="http://schemas.microsoft.com/office/powerpoint/2010/main">
    <mc:Choice Requires="p14">
      <p:transition spd="slow" p14:dur="2000" advTm="10798"/>
    </mc:Choice>
    <mc:Fallback xmlns="">
      <p:transition spd="slow" advTm="107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010B2E9B-7C1F-4F51-B45D-B7A4DEB7A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8FAF58-DDFA-410F-93AA-CF8E5B0947BC}"/>
              </a:ext>
            </a:extLst>
          </p:cNvPr>
          <p:cNvSpPr>
            <a:spLocks noGrp="1"/>
          </p:cNvSpPr>
          <p:nvPr>
            <p:ph type="title"/>
          </p:nvPr>
        </p:nvSpPr>
        <p:spPr>
          <a:xfrm>
            <a:off x="1068512" y="914400"/>
            <a:ext cx="10582381" cy="719191"/>
          </a:xfrm>
        </p:spPr>
        <p:txBody>
          <a:bodyPr anchor="t">
            <a:normAutofit/>
          </a:bodyPr>
          <a:lstStyle/>
          <a:p>
            <a:r>
              <a:rPr lang="en-US" dirty="0"/>
              <a:t>Value of safety nets</a:t>
            </a:r>
          </a:p>
        </p:txBody>
      </p:sp>
      <p:pic>
        <p:nvPicPr>
          <p:cNvPr id="5" name="Graphic 4" descr="Cut">
            <a:extLst>
              <a:ext uri="{FF2B5EF4-FFF2-40B4-BE49-F238E27FC236}">
                <a16:creationId xmlns:a16="http://schemas.microsoft.com/office/drawing/2014/main" id="{90744A49-0397-44B2-B629-E3BB23F246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797" y="1601586"/>
            <a:ext cx="3654828" cy="3654828"/>
          </a:xfrm>
          <a:prstGeom prst="rect">
            <a:avLst/>
          </a:prstGeom>
        </p:spPr>
      </p:pic>
      <p:sp>
        <p:nvSpPr>
          <p:cNvPr id="3" name="Content Placeholder 2">
            <a:extLst>
              <a:ext uri="{FF2B5EF4-FFF2-40B4-BE49-F238E27FC236}">
                <a16:creationId xmlns:a16="http://schemas.microsoft.com/office/drawing/2014/main" id="{A24FD154-8814-44ED-AFF3-19D9FD30309D}"/>
              </a:ext>
            </a:extLst>
          </p:cNvPr>
          <p:cNvSpPr>
            <a:spLocks noGrp="1"/>
          </p:cNvSpPr>
          <p:nvPr>
            <p:ph idx="1"/>
          </p:nvPr>
        </p:nvSpPr>
        <p:spPr>
          <a:xfrm>
            <a:off x="4208132" y="1760221"/>
            <a:ext cx="7284378" cy="3888768"/>
          </a:xfrm>
        </p:spPr>
        <p:txBody>
          <a:bodyPr anchor="t">
            <a:noAutofit/>
          </a:bodyPr>
          <a:lstStyle/>
          <a:p>
            <a:r>
              <a:rPr lang="en-US" sz="2200" dirty="0"/>
              <a:t>Supports help people build </a:t>
            </a:r>
            <a:r>
              <a:rPr lang="en-US" sz="2200" dirty="0">
                <a:latin typeface="Aharoni" panose="02010803020104030203" pitchFamily="2" charset="-79"/>
                <a:cs typeface="Aharoni" panose="02010803020104030203" pitchFamily="2" charset="-79"/>
              </a:rPr>
              <a:t>connections and resiliency</a:t>
            </a:r>
          </a:p>
          <a:p>
            <a:r>
              <a:rPr lang="en-US" sz="2200" dirty="0"/>
              <a:t>Safety nets catch people, so they don’t fall into crisis</a:t>
            </a:r>
          </a:p>
          <a:p>
            <a:pPr marL="0" indent="0">
              <a:buNone/>
            </a:pPr>
            <a:r>
              <a:rPr lang="en-US" sz="2200" dirty="0"/>
              <a:t> </a:t>
            </a:r>
          </a:p>
          <a:p>
            <a:r>
              <a:rPr lang="en-US" sz="2200" b="1" dirty="0">
                <a:latin typeface="Aharoni" panose="02010803020104030203" pitchFamily="2" charset="-79"/>
                <a:cs typeface="Aharoni" panose="02010803020104030203" pitchFamily="2" charset="-79"/>
              </a:rPr>
              <a:t>ALL SERVICES ARE CRITICAL </a:t>
            </a:r>
            <a:r>
              <a:rPr lang="en-US" sz="2200" dirty="0"/>
              <a:t>– even if support means just a few hours a week. When you cut support, you push people into another “system,” such as homelessness response. </a:t>
            </a:r>
          </a:p>
        </p:txBody>
      </p:sp>
      <p:sp>
        <p:nvSpPr>
          <p:cNvPr id="32" name="Rectangle 22">
            <a:extLst>
              <a:ext uri="{FF2B5EF4-FFF2-40B4-BE49-F238E27FC236}">
                <a16:creationId xmlns:a16="http://schemas.microsoft.com/office/drawing/2014/main" id="{09EF05D6-F04B-4F92-9224-92BDFB09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4">
            <a:extLst>
              <a:ext uri="{FF2B5EF4-FFF2-40B4-BE49-F238E27FC236}">
                <a16:creationId xmlns:a16="http://schemas.microsoft.com/office/drawing/2014/main" id="{4B50AB73-5D4A-48BB-9E44-1BE4C17E2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No sign">
            <a:extLst>
              <a:ext uri="{FF2B5EF4-FFF2-40B4-BE49-F238E27FC236}">
                <a16:creationId xmlns:a16="http://schemas.microsoft.com/office/drawing/2014/main" id="{91C0457A-37EE-440B-876C-E6F256F4A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797" y="1501358"/>
            <a:ext cx="4056694" cy="4056694"/>
          </a:xfrm>
          <a:prstGeom prst="rect">
            <a:avLst/>
          </a:prstGeom>
        </p:spPr>
      </p:pic>
    </p:spTree>
    <p:extLst>
      <p:ext uri="{BB962C8B-B14F-4D97-AF65-F5344CB8AC3E}">
        <p14:creationId xmlns:p14="http://schemas.microsoft.com/office/powerpoint/2010/main" val="387104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7A6E15-0637-450E-9C70-DC6D308D7ACF}"/>
              </a:ext>
            </a:extLst>
          </p:cNvPr>
          <p:cNvSpPr>
            <a:spLocks noGrp="1"/>
          </p:cNvSpPr>
          <p:nvPr>
            <p:ph type="ctrTitle"/>
          </p:nvPr>
        </p:nvSpPr>
        <p:spPr>
          <a:xfrm>
            <a:off x="881931" y="643176"/>
            <a:ext cx="4985469" cy="2489091"/>
          </a:xfrm>
        </p:spPr>
        <p:txBody>
          <a:bodyPr anchor="t">
            <a:normAutofit/>
          </a:bodyPr>
          <a:lstStyle/>
          <a:p>
            <a:pPr algn="l"/>
            <a:r>
              <a:rPr lang="en-US" sz="4800" spc="300" dirty="0"/>
              <a:t>Washington has a BIG budget gap</a:t>
            </a:r>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A279C-E600-42DF-B87C-0AB56EA6CC82}"/>
              </a:ext>
            </a:extLst>
          </p:cNvPr>
          <p:cNvPicPr>
            <a:picLocks noChangeAspect="1"/>
          </p:cNvPicPr>
          <p:nvPr/>
        </p:nvPicPr>
        <p:blipFill rotWithShape="1">
          <a:blip r:embed="rId2"/>
          <a:srcRect l="1381" r="31867"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27" name="Graphic 26" descr="Dollar">
            <a:extLst>
              <a:ext uri="{FF2B5EF4-FFF2-40B4-BE49-F238E27FC236}">
                <a16:creationId xmlns:a16="http://schemas.microsoft.com/office/drawing/2014/main" id="{87A5607F-55C9-4EB4-A14E-C7911618F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0961" y="5768698"/>
            <a:ext cx="754169" cy="754169"/>
          </a:xfrm>
          <a:prstGeom prst="rect">
            <a:avLst/>
          </a:prstGeom>
        </p:spPr>
      </p:pic>
      <p:sp>
        <p:nvSpPr>
          <p:cNvPr id="7" name="TextBox 6">
            <a:extLst>
              <a:ext uri="{FF2B5EF4-FFF2-40B4-BE49-F238E27FC236}">
                <a16:creationId xmlns:a16="http://schemas.microsoft.com/office/drawing/2014/main" id="{0AA5DBC2-757D-4741-A0F6-995AEEEBB941}"/>
              </a:ext>
            </a:extLst>
          </p:cNvPr>
          <p:cNvSpPr txBox="1"/>
          <p:nvPr/>
        </p:nvSpPr>
        <p:spPr>
          <a:xfrm>
            <a:off x="1304355" y="3082558"/>
            <a:ext cx="4677345" cy="1446550"/>
          </a:xfrm>
          <a:prstGeom prst="rect">
            <a:avLst/>
          </a:prstGeom>
          <a:noFill/>
        </p:spPr>
        <p:txBody>
          <a:bodyPr wrap="square" rtlCol="0">
            <a:spAutoFit/>
          </a:bodyPr>
          <a:lstStyle/>
          <a:p>
            <a:r>
              <a:rPr lang="en-US" sz="2200" dirty="0">
                <a:latin typeface="+mj-lt"/>
              </a:rPr>
              <a:t>This means the state does not </a:t>
            </a:r>
            <a:br>
              <a:rPr lang="en-US" sz="2200" dirty="0">
                <a:latin typeface="+mj-lt"/>
              </a:rPr>
            </a:br>
            <a:r>
              <a:rPr lang="en-US" sz="2200" dirty="0">
                <a:latin typeface="+mj-lt"/>
              </a:rPr>
              <a:t>  have the money to pay for </a:t>
            </a:r>
            <a:br>
              <a:rPr lang="en-US" sz="2200" dirty="0">
                <a:latin typeface="+mj-lt"/>
              </a:rPr>
            </a:br>
            <a:r>
              <a:rPr lang="en-US" sz="2200" dirty="0">
                <a:latin typeface="+mj-lt"/>
              </a:rPr>
              <a:t>    the support people need. </a:t>
            </a:r>
            <a:br>
              <a:rPr lang="en-US" sz="2200" dirty="0">
                <a:latin typeface="+mj-lt"/>
              </a:rPr>
            </a:br>
            <a:r>
              <a:rPr lang="en-US" sz="2200" dirty="0">
                <a:latin typeface="+mj-lt"/>
              </a:rPr>
              <a:t>           </a:t>
            </a:r>
            <a:endParaRPr lang="en-US" sz="2200" b="1" dirty="0">
              <a:latin typeface="+mj-lt"/>
            </a:endParaRPr>
          </a:p>
        </p:txBody>
      </p:sp>
      <p:pic>
        <p:nvPicPr>
          <p:cNvPr id="29" name="Graphic 28" descr="Downward trend graph">
            <a:extLst>
              <a:ext uri="{FF2B5EF4-FFF2-40B4-BE49-F238E27FC236}">
                <a16:creationId xmlns:a16="http://schemas.microsoft.com/office/drawing/2014/main" id="{4225C2A7-272F-45E3-BFAB-6701C33E3E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8" y="3775442"/>
            <a:ext cx="3696058" cy="3082554"/>
          </a:xfrm>
          <a:prstGeom prst="rect">
            <a:avLst/>
          </a:prstGeom>
        </p:spPr>
      </p:pic>
      <p:sp>
        <p:nvSpPr>
          <p:cNvPr id="3" name="TextBox 2">
            <a:extLst>
              <a:ext uri="{FF2B5EF4-FFF2-40B4-BE49-F238E27FC236}">
                <a16:creationId xmlns:a16="http://schemas.microsoft.com/office/drawing/2014/main" id="{867BE6D6-1439-4DAF-B9C6-3320EDF937B8}"/>
              </a:ext>
            </a:extLst>
          </p:cNvPr>
          <p:cNvSpPr txBox="1"/>
          <p:nvPr/>
        </p:nvSpPr>
        <p:spPr>
          <a:xfrm>
            <a:off x="4358936" y="6019161"/>
            <a:ext cx="2646134" cy="369332"/>
          </a:xfrm>
          <a:prstGeom prst="rect">
            <a:avLst/>
          </a:prstGeom>
          <a:noFill/>
        </p:spPr>
        <p:txBody>
          <a:bodyPr wrap="square" rtlCol="0">
            <a:spAutoFit/>
          </a:bodyPr>
          <a:lstStyle/>
          <a:p>
            <a:r>
              <a:rPr lang="en-US" dirty="0"/>
              <a:t>Updated 11/4/2020</a:t>
            </a:r>
          </a:p>
        </p:txBody>
      </p:sp>
    </p:spTree>
    <p:extLst>
      <p:ext uri="{BB962C8B-B14F-4D97-AF65-F5344CB8AC3E}">
        <p14:creationId xmlns:p14="http://schemas.microsoft.com/office/powerpoint/2010/main" val="1896006712"/>
      </p:ext>
    </p:extLst>
  </p:cSld>
  <p:clrMapOvr>
    <a:masterClrMapping/>
  </p:clrMapOvr>
  <mc:AlternateContent xmlns:mc="http://schemas.openxmlformats.org/markup-compatibility/2006" xmlns:p14="http://schemas.microsoft.com/office/powerpoint/2010/main">
    <mc:Choice Requires="p14">
      <p:transition spd="slow" p14:dur="2000" advTm="9176"/>
    </mc:Choice>
    <mc:Fallback xmlns="">
      <p:transition spd="slow" advTm="91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994616" y="349356"/>
            <a:ext cx="9448800" cy="1101145"/>
          </a:xfrm>
        </p:spPr>
        <p:txBody>
          <a:bodyPr anchor="ctr">
            <a:normAutofit/>
          </a:bodyPr>
          <a:lstStyle/>
          <a:p>
            <a:r>
              <a:rPr lang="en-US" sz="4400" cap="none" spc="300" dirty="0">
                <a:solidFill>
                  <a:schemeClr val="bg1"/>
                </a:solidFill>
              </a:rPr>
              <a:t>We Need Your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4429667"/>
            <a:ext cx="10744200" cy="1602170"/>
          </a:xfrm>
        </p:spPr>
        <p:txBody>
          <a:bodyPr>
            <a:noAutofit/>
          </a:bodyPr>
          <a:lstStyle/>
          <a:p>
            <a:pPr marL="0" indent="0">
              <a:lnSpc>
                <a:spcPct val="110000"/>
              </a:lnSpc>
              <a:buNone/>
            </a:pPr>
            <a:r>
              <a:rPr lang="en-US" sz="2400" dirty="0"/>
              <a:t>We want to make sure people who cut supports understand they will hurt people with intellectual and developmental disabilities, their families, </a:t>
            </a:r>
            <a:br>
              <a:rPr lang="en-US" sz="2400" dirty="0"/>
            </a:br>
            <a:r>
              <a:rPr lang="en-US" sz="2400" dirty="0"/>
              <a:t>and the workers who support them</a:t>
            </a:r>
          </a:p>
          <a:p>
            <a:pPr>
              <a:lnSpc>
                <a:spcPct val="110000"/>
              </a:lnSpc>
              <a:buFont typeface="Wingdings" panose="05000000000000000000" pitchFamily="2" charset="2"/>
              <a:buChar char="ü"/>
            </a:pPr>
            <a:r>
              <a:rPr lang="en-US" sz="2400" dirty="0"/>
              <a:t> You can help:  </a:t>
            </a:r>
            <a:r>
              <a:rPr lang="en-US" sz="2400" b="1" dirty="0">
                <a:latin typeface="+mj-lt"/>
              </a:rPr>
              <a:t>Share your story. Be loud.</a:t>
            </a:r>
          </a:p>
        </p:txBody>
      </p:sp>
      <p:pic>
        <p:nvPicPr>
          <p:cNvPr id="6" name="Picture 5" descr="A close up of a logo&#10;&#10;Description automatically generated">
            <a:extLst>
              <a:ext uri="{FF2B5EF4-FFF2-40B4-BE49-F238E27FC236}">
                <a16:creationId xmlns:a16="http://schemas.microsoft.com/office/drawing/2014/main" id="{6B73FB84-BA14-4899-A4B9-0C936FDA2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16" y="5489079"/>
            <a:ext cx="1528895" cy="1085515"/>
          </a:xfrm>
          <a:prstGeom prst="rect">
            <a:avLst/>
          </a:prstGeom>
        </p:spPr>
      </p:pic>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Family with boy">
            <a:extLst>
              <a:ext uri="{FF2B5EF4-FFF2-40B4-BE49-F238E27FC236}">
                <a16:creationId xmlns:a16="http://schemas.microsoft.com/office/drawing/2014/main" id="{5B916300-C4A0-4A89-835B-BB4BFB36D8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0368" y="1944648"/>
            <a:ext cx="2344080" cy="2344080"/>
          </a:xfrm>
          <a:prstGeom prst="rect">
            <a:avLst/>
          </a:prstGeom>
        </p:spPr>
      </p:pic>
      <p:pic>
        <p:nvPicPr>
          <p:cNvPr id="8" name="Graphic 7" descr="Group of women">
            <a:extLst>
              <a:ext uri="{FF2B5EF4-FFF2-40B4-BE49-F238E27FC236}">
                <a16:creationId xmlns:a16="http://schemas.microsoft.com/office/drawing/2014/main" id="{FF6E67AC-69E1-4952-AA37-8E826646CF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0684" y="1923129"/>
            <a:ext cx="2371154" cy="2371154"/>
          </a:xfrm>
          <a:prstGeom prst="rect">
            <a:avLst/>
          </a:prstGeom>
        </p:spPr>
      </p:pic>
      <p:pic>
        <p:nvPicPr>
          <p:cNvPr id="10" name="Graphic 9" descr="Universal access">
            <a:extLst>
              <a:ext uri="{FF2B5EF4-FFF2-40B4-BE49-F238E27FC236}">
                <a16:creationId xmlns:a16="http://schemas.microsoft.com/office/drawing/2014/main" id="{DF7D8461-450C-45CD-A043-3BA8086E29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439" y="1055908"/>
            <a:ext cx="3730888" cy="3730888"/>
          </a:xfrm>
          <a:prstGeom prst="rect">
            <a:avLst/>
          </a:prstGeom>
        </p:spPr>
      </p:pic>
      <p:pic>
        <p:nvPicPr>
          <p:cNvPr id="12" name="Graphic 11" descr="Woman with cane">
            <a:extLst>
              <a:ext uri="{FF2B5EF4-FFF2-40B4-BE49-F238E27FC236}">
                <a16:creationId xmlns:a16="http://schemas.microsoft.com/office/drawing/2014/main" id="{C6B335D9-7DBC-4B18-80E7-48E461D4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4142" y="2211248"/>
            <a:ext cx="2015152" cy="2015152"/>
          </a:xfrm>
          <a:prstGeom prst="rect">
            <a:avLst/>
          </a:prstGeom>
        </p:spPr>
      </p:pic>
      <p:pic>
        <p:nvPicPr>
          <p:cNvPr id="16" name="Graphic 15" descr="Man with baby">
            <a:extLst>
              <a:ext uri="{FF2B5EF4-FFF2-40B4-BE49-F238E27FC236}">
                <a16:creationId xmlns:a16="http://schemas.microsoft.com/office/drawing/2014/main" id="{9D7B9C35-1E4F-4C4B-9E33-0582B8F2B8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10387" y="2115227"/>
            <a:ext cx="2015152" cy="2015152"/>
          </a:xfrm>
          <a:prstGeom prst="rect">
            <a:avLst/>
          </a:prstGeom>
        </p:spPr>
      </p:pic>
    </p:spTree>
    <p:extLst>
      <p:ext uri="{BB962C8B-B14F-4D97-AF65-F5344CB8AC3E}">
        <p14:creationId xmlns:p14="http://schemas.microsoft.com/office/powerpoint/2010/main" val="1295870419"/>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A01B-1B46-4415-AEB0-EE7E5AB0F10E}"/>
              </a:ext>
            </a:extLst>
          </p:cNvPr>
          <p:cNvSpPr>
            <a:spLocks noGrp="1"/>
          </p:cNvSpPr>
          <p:nvPr>
            <p:ph type="title"/>
          </p:nvPr>
        </p:nvSpPr>
        <p:spPr>
          <a:xfrm>
            <a:off x="1044054" y="457200"/>
            <a:ext cx="10309745" cy="1069759"/>
          </a:xfrm>
        </p:spPr>
        <p:txBody>
          <a:bodyPr/>
          <a:lstStyle/>
          <a:p>
            <a:r>
              <a:rPr lang="en-US" dirty="0"/>
              <a:t>Some Talking points</a:t>
            </a:r>
          </a:p>
        </p:txBody>
      </p:sp>
      <p:sp>
        <p:nvSpPr>
          <p:cNvPr id="3" name="Content Placeholder 2">
            <a:extLst>
              <a:ext uri="{FF2B5EF4-FFF2-40B4-BE49-F238E27FC236}">
                <a16:creationId xmlns:a16="http://schemas.microsoft.com/office/drawing/2014/main" id="{387497F7-7076-4F20-AC6E-DFC672975858}"/>
              </a:ext>
            </a:extLst>
          </p:cNvPr>
          <p:cNvSpPr>
            <a:spLocks noGrp="1"/>
          </p:cNvSpPr>
          <p:nvPr>
            <p:ph sz="half" idx="1"/>
          </p:nvPr>
        </p:nvSpPr>
        <p:spPr>
          <a:xfrm>
            <a:off x="1044054" y="1737354"/>
            <a:ext cx="4807998" cy="4180822"/>
          </a:xfrm>
        </p:spPr>
        <p:txBody>
          <a:bodyPr>
            <a:noAutofit/>
          </a:bodyPr>
          <a:lstStyle/>
          <a:p>
            <a:r>
              <a:rPr lang="en-US" b="1" i="0" u="none" strike="noStrike" baseline="0" dirty="0">
                <a:solidFill>
                  <a:srgbClr val="000000"/>
                </a:solidFill>
                <a:latin typeface="Aharoni" panose="02010803020104030203" pitchFamily="2" charset="-79"/>
                <a:cs typeface="Aharoni" panose="02010803020104030203" pitchFamily="2" charset="-79"/>
              </a:rPr>
              <a:t>41</a:t>
            </a:r>
            <a:r>
              <a:rPr lang="en-US" sz="1600" b="1" i="0" u="none" strike="noStrike" baseline="0" dirty="0">
                <a:solidFill>
                  <a:srgbClr val="000000"/>
                </a:solidFill>
                <a:latin typeface="Aharoni" panose="02010803020104030203" pitchFamily="2" charset="-79"/>
                <a:cs typeface="Aharoni" panose="02010803020104030203" pitchFamily="2" charset="-79"/>
              </a:rPr>
              <a:t>st … and falling? </a:t>
            </a:r>
            <a:r>
              <a:rPr lang="en-US" sz="1600" b="0" i="0" u="none" strike="noStrike" baseline="0" dirty="0">
                <a:solidFill>
                  <a:srgbClr val="000000"/>
                </a:solidFill>
                <a:latin typeface="Calibri Light" panose="020F0302020204030204" pitchFamily="34" charset="0"/>
              </a:rPr>
              <a:t>Washington’s system of supports for people with developmental disabilities is fragile and inadequate, serving less than 30 percent of the people it should*. The DDA budget is built off current expenses, not on increasing or unmet need, or even on numbers who qualify. Our state is 41st in spending, has high case manager ratios (1 to 75), and already rations care, leaving thousands waiting for essential access to health, housing, education, and jobs. </a:t>
            </a:r>
          </a:p>
          <a:p>
            <a:r>
              <a:rPr lang="en-US" b="1" i="0" u="none" strike="noStrike" baseline="0" dirty="0">
                <a:solidFill>
                  <a:srgbClr val="000000"/>
                </a:solidFill>
                <a:latin typeface="Aharoni" panose="02010803020104030203" pitchFamily="2" charset="-79"/>
                <a:cs typeface="Aharoni" panose="02010803020104030203" pitchFamily="2" charset="-79"/>
              </a:rPr>
              <a:t>15% </a:t>
            </a:r>
            <a:r>
              <a:rPr lang="en-US" sz="1600" b="1" i="0" u="none" strike="noStrike" baseline="0" dirty="0">
                <a:solidFill>
                  <a:srgbClr val="000000"/>
                </a:solidFill>
                <a:latin typeface="Aharoni" panose="02010803020104030203" pitchFamily="2" charset="-79"/>
                <a:cs typeface="Aharoni" panose="02010803020104030203" pitchFamily="2" charset="-79"/>
              </a:rPr>
              <a:t>cuts are really </a:t>
            </a:r>
            <a:r>
              <a:rPr lang="en-US" b="1" i="0" u="none" strike="noStrike" baseline="0" dirty="0">
                <a:solidFill>
                  <a:srgbClr val="000000"/>
                </a:solidFill>
                <a:latin typeface="Aharoni" panose="02010803020104030203" pitchFamily="2" charset="-79"/>
                <a:cs typeface="Aharoni" panose="02010803020104030203" pitchFamily="2" charset="-79"/>
              </a:rPr>
              <a:t>30%</a:t>
            </a:r>
            <a:r>
              <a:rPr lang="en-US" sz="1600" b="1" i="0" u="none" strike="noStrike" baseline="0" dirty="0">
                <a:solidFill>
                  <a:srgbClr val="000000"/>
                </a:solidFill>
                <a:latin typeface="Aharoni" panose="02010803020104030203" pitchFamily="2" charset="-79"/>
                <a:cs typeface="Aharoni" panose="02010803020104030203" pitchFamily="2" charset="-79"/>
              </a:rPr>
              <a:t> </a:t>
            </a:r>
            <a:r>
              <a:rPr lang="en-US" sz="1600" b="0" i="0" u="none" strike="noStrike" baseline="0" dirty="0">
                <a:solidFill>
                  <a:srgbClr val="000000"/>
                </a:solidFill>
                <a:latin typeface="Calibri Light" panose="020F0302020204030204" pitchFamily="34" charset="0"/>
              </a:rPr>
              <a:t>once you factor in loss of matching federal dollars. And the impact can feel even greater. Demand for emergency care and housing, food, and behavioral health supports all jump when long-term supports are cut. </a:t>
            </a:r>
          </a:p>
          <a:p>
            <a:endParaRPr lang="en-US" sz="1600" b="0" i="0" u="none" strike="noStrike" baseline="0" dirty="0">
              <a:solidFill>
                <a:srgbClr val="000000"/>
              </a:solidFill>
              <a:latin typeface="Calibri Light" panose="020F0302020204030204" pitchFamily="34" charset="0"/>
            </a:endParaRPr>
          </a:p>
          <a:p>
            <a:endParaRPr lang="en-US" sz="1600" b="0" i="0" u="none" strike="noStrike" baseline="0" dirty="0">
              <a:solidFill>
                <a:srgbClr val="000000"/>
              </a:solidFill>
              <a:latin typeface="Calibri Light" panose="020F0302020204030204" pitchFamily="34" charset="0"/>
            </a:endParaRPr>
          </a:p>
        </p:txBody>
      </p:sp>
      <p:sp>
        <p:nvSpPr>
          <p:cNvPr id="6" name="Content Placeholder 5">
            <a:extLst>
              <a:ext uri="{FF2B5EF4-FFF2-40B4-BE49-F238E27FC236}">
                <a16:creationId xmlns:a16="http://schemas.microsoft.com/office/drawing/2014/main" id="{29E01D4F-4403-4B49-9C62-EADA6ED86A0D}"/>
              </a:ext>
            </a:extLst>
          </p:cNvPr>
          <p:cNvSpPr>
            <a:spLocks noGrp="1"/>
          </p:cNvSpPr>
          <p:nvPr>
            <p:ph sz="half" idx="2"/>
          </p:nvPr>
        </p:nvSpPr>
        <p:spPr>
          <a:xfrm>
            <a:off x="6489576" y="1737354"/>
            <a:ext cx="4526872" cy="4180822"/>
          </a:xfrm>
        </p:spPr>
        <p:txBody>
          <a:bodyPr>
            <a:normAutofit/>
          </a:bodyPr>
          <a:lstStyle/>
          <a:p>
            <a:r>
              <a:rPr lang="en-US" sz="1600" b="1" i="0" u="none" strike="noStrike" baseline="0" dirty="0">
                <a:solidFill>
                  <a:srgbClr val="000000"/>
                </a:solidFill>
                <a:latin typeface="Aharoni" panose="02010803020104030203" pitchFamily="2" charset="-79"/>
                <a:cs typeface="Aharoni" panose="02010803020104030203" pitchFamily="2" charset="-79"/>
              </a:rPr>
              <a:t>Deepest poverty. </a:t>
            </a:r>
            <a:r>
              <a:rPr lang="en-US" sz="1600" b="0" i="0" u="none" strike="noStrike" baseline="0" dirty="0">
                <a:solidFill>
                  <a:srgbClr val="000000"/>
                </a:solidFill>
                <a:latin typeface="Calibri Light" panose="020F0302020204030204" pitchFamily="34" charset="0"/>
              </a:rPr>
              <a:t>People with a cognitive /behavioral disability face the highest rates of poverty in the state. These folks make up the core of people with developmental disabilities. For those who rely on them, supports are so much more than safety and security: </a:t>
            </a:r>
          </a:p>
          <a:p>
            <a:pPr lvl="1"/>
            <a:r>
              <a:rPr lang="en-US" sz="1600" b="0" i="0" u="none" strike="noStrike" baseline="0" dirty="0">
                <a:solidFill>
                  <a:srgbClr val="000000"/>
                </a:solidFill>
                <a:latin typeface="Calibri Light" panose="020F0302020204030204" pitchFamily="34" charset="0"/>
              </a:rPr>
              <a:t>Personal care literally means being able to get out of bed </a:t>
            </a:r>
          </a:p>
          <a:p>
            <a:pPr lvl="1"/>
            <a:r>
              <a:rPr lang="en-US" sz="1600" b="0" i="0" u="none" strike="noStrike" baseline="0" dirty="0">
                <a:solidFill>
                  <a:srgbClr val="000000"/>
                </a:solidFill>
                <a:latin typeface="Calibri Light" panose="020F0302020204030204" pitchFamily="34" charset="0"/>
              </a:rPr>
              <a:t>Residential support means access to a home </a:t>
            </a:r>
          </a:p>
          <a:p>
            <a:pPr lvl="1"/>
            <a:r>
              <a:rPr lang="en-US" sz="1600" b="0" i="0" u="none" strike="noStrike" baseline="0" dirty="0">
                <a:solidFill>
                  <a:srgbClr val="000000"/>
                </a:solidFill>
                <a:latin typeface="Calibri Light" panose="020F0302020204030204" pitchFamily="34" charset="0"/>
              </a:rPr>
              <a:t>Employment support means access to jobs </a:t>
            </a:r>
          </a:p>
          <a:p>
            <a:endParaRPr lang="en-US" sz="1600" dirty="0"/>
          </a:p>
        </p:txBody>
      </p:sp>
    </p:spTree>
    <p:extLst>
      <p:ext uri="{BB962C8B-B14F-4D97-AF65-F5344CB8AC3E}">
        <p14:creationId xmlns:p14="http://schemas.microsoft.com/office/powerpoint/2010/main" val="363756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A01B-1B46-4415-AEB0-EE7E5AB0F10E}"/>
              </a:ext>
            </a:extLst>
          </p:cNvPr>
          <p:cNvSpPr>
            <a:spLocks noGrp="1"/>
          </p:cNvSpPr>
          <p:nvPr>
            <p:ph type="title"/>
          </p:nvPr>
        </p:nvSpPr>
        <p:spPr>
          <a:xfrm>
            <a:off x="1044054" y="457200"/>
            <a:ext cx="10309745" cy="989860"/>
          </a:xfrm>
        </p:spPr>
        <p:txBody>
          <a:bodyPr/>
          <a:lstStyle/>
          <a:p>
            <a:r>
              <a:rPr lang="en-US" dirty="0"/>
              <a:t>Some Talking points</a:t>
            </a:r>
          </a:p>
        </p:txBody>
      </p:sp>
      <p:sp>
        <p:nvSpPr>
          <p:cNvPr id="3" name="Content Placeholder 2">
            <a:extLst>
              <a:ext uri="{FF2B5EF4-FFF2-40B4-BE49-F238E27FC236}">
                <a16:creationId xmlns:a16="http://schemas.microsoft.com/office/drawing/2014/main" id="{387497F7-7076-4F20-AC6E-DFC672975858}"/>
              </a:ext>
            </a:extLst>
          </p:cNvPr>
          <p:cNvSpPr>
            <a:spLocks noGrp="1"/>
          </p:cNvSpPr>
          <p:nvPr>
            <p:ph sz="half" idx="1"/>
          </p:nvPr>
        </p:nvSpPr>
        <p:spPr>
          <a:xfrm>
            <a:off x="1044054" y="1809710"/>
            <a:ext cx="4779697" cy="4180822"/>
          </a:xfrm>
        </p:spPr>
        <p:txBody>
          <a:bodyPr>
            <a:noAutofit/>
          </a:bodyPr>
          <a:lstStyle/>
          <a:p>
            <a:r>
              <a:rPr lang="en-US" sz="1600" b="1" i="0" u="none" strike="noStrike" baseline="0" dirty="0">
                <a:solidFill>
                  <a:srgbClr val="000000"/>
                </a:solidFill>
                <a:latin typeface="Aharoni" panose="02010803020104030203" pitchFamily="2" charset="-79"/>
                <a:cs typeface="Aharoni" panose="02010803020104030203" pitchFamily="2" charset="-79"/>
              </a:rPr>
              <a:t>The domino effect. </a:t>
            </a:r>
            <a:r>
              <a:rPr lang="en-US" sz="1600" b="0" i="0" u="none" strike="noStrike" baseline="0" dirty="0">
                <a:solidFill>
                  <a:srgbClr val="000000"/>
                </a:solidFill>
                <a:latin typeface="Calibri Light" panose="020F0302020204030204" pitchFamily="34" charset="0"/>
              </a:rPr>
              <a:t>When people secure a waiver through DDA they also secure Medicaid Apple Health, food benefits, and in King County, possibly mental health support via Sound. Home and job are often directly tied to supports. </a:t>
            </a:r>
          </a:p>
          <a:p>
            <a:r>
              <a:rPr lang="en-US" sz="1600" b="1" i="0" u="none" strike="noStrike" baseline="0" dirty="0">
                <a:solidFill>
                  <a:srgbClr val="000000"/>
                </a:solidFill>
                <a:latin typeface="Aharoni" panose="02010803020104030203" pitchFamily="2" charset="-79"/>
                <a:cs typeface="Aharoni" panose="02010803020104030203" pitchFamily="2" charset="-79"/>
              </a:rPr>
              <a:t>One event away from crisis</a:t>
            </a:r>
            <a:r>
              <a:rPr lang="en-US" sz="1600" b="0" i="0" u="none" strike="noStrike" baseline="0" dirty="0">
                <a:solidFill>
                  <a:srgbClr val="000000"/>
                </a:solidFill>
                <a:latin typeface="Aharoni" panose="02010803020104030203" pitchFamily="2" charset="-79"/>
                <a:cs typeface="Aharoni" panose="02010803020104030203" pitchFamily="2" charset="-79"/>
              </a:rPr>
              <a:t>. </a:t>
            </a:r>
            <a:r>
              <a:rPr lang="en-US" sz="1600" b="0" i="0" u="none" strike="noStrike" baseline="0" dirty="0">
                <a:solidFill>
                  <a:srgbClr val="000000"/>
                </a:solidFill>
                <a:latin typeface="Calibri Light" panose="020F0302020204030204" pitchFamily="34" charset="0"/>
              </a:rPr>
              <a:t>ALL clients need the support. Whether they need just 1 support once a week, or several 24/7, that support is what is keeping them – and their families – out of crisis. Cut support and hospitals/ERs see increases; institutional care increases; homelessness increases; and incarceration increases. </a:t>
            </a:r>
          </a:p>
          <a:p>
            <a:endParaRPr lang="en-US" sz="1600" b="0" i="0" u="none" strike="noStrike" baseline="0" dirty="0">
              <a:solidFill>
                <a:srgbClr val="000000"/>
              </a:solidFill>
              <a:latin typeface="Calibri Light" panose="020F0302020204030204" pitchFamily="34" charset="0"/>
            </a:endParaRPr>
          </a:p>
        </p:txBody>
      </p:sp>
      <p:sp>
        <p:nvSpPr>
          <p:cNvPr id="4" name="Content Placeholder 3">
            <a:extLst>
              <a:ext uri="{FF2B5EF4-FFF2-40B4-BE49-F238E27FC236}">
                <a16:creationId xmlns:a16="http://schemas.microsoft.com/office/drawing/2014/main" id="{7F672A8D-39AA-4903-A43B-E873A20D6939}"/>
              </a:ext>
            </a:extLst>
          </p:cNvPr>
          <p:cNvSpPr>
            <a:spLocks noGrp="1"/>
          </p:cNvSpPr>
          <p:nvPr>
            <p:ph sz="half" idx="2"/>
          </p:nvPr>
        </p:nvSpPr>
        <p:spPr>
          <a:xfrm>
            <a:off x="6172199" y="1809710"/>
            <a:ext cx="5181600" cy="4180822"/>
          </a:xfrm>
        </p:spPr>
        <p:txBody>
          <a:bodyPr>
            <a:noAutofit/>
          </a:bodyPr>
          <a:lstStyle/>
          <a:p>
            <a:r>
              <a:rPr lang="en-US" sz="1600" b="1" i="0" u="none" strike="noStrike" baseline="0" dirty="0">
                <a:solidFill>
                  <a:srgbClr val="000000"/>
                </a:solidFill>
                <a:latin typeface="Aharoni" panose="02010803020104030203" pitchFamily="2" charset="-79"/>
                <a:cs typeface="Aharoni" panose="02010803020104030203" pitchFamily="2" charset="-79"/>
              </a:rPr>
              <a:t>Ending chronic homelessness saves taxpayers money</a:t>
            </a:r>
            <a:r>
              <a:rPr lang="en-US" sz="1600" b="0" i="0" u="none" strike="noStrike" baseline="0" dirty="0">
                <a:solidFill>
                  <a:srgbClr val="000000"/>
                </a:solidFill>
                <a:latin typeface="Calibri Light" panose="020F0302020204030204" pitchFamily="34" charset="0"/>
              </a:rPr>
              <a:t>. In King County, we know about two-thirds of the homeless population has a disability, and national research shows 30 to 40 percent of people experiencing homelessness have an intellectual disability. Research also shows that providing supportive housing cuts costs to society by almost half. So </a:t>
            </a:r>
            <a:r>
              <a:rPr lang="en-US" sz="1600" b="0" i="0" u="none" strike="noStrike" baseline="0" dirty="0">
                <a:solidFill>
                  <a:srgbClr val="000000"/>
                </a:solidFill>
                <a:latin typeface="Aharoni" panose="02010803020104030203" pitchFamily="2" charset="-79"/>
                <a:cs typeface="Aharoni" panose="02010803020104030203" pitchFamily="2" charset="-79"/>
              </a:rPr>
              <a:t>why would the state cut the supports that keep people with DD (and often their families) out of chronic homelessness</a:t>
            </a:r>
            <a:r>
              <a:rPr lang="en-US" sz="1600" b="0" i="0" u="none" strike="noStrike" baseline="0" dirty="0">
                <a:solidFill>
                  <a:srgbClr val="000000"/>
                </a:solidFill>
                <a:latin typeface="Calibri Light" panose="020F0302020204030204" pitchFamily="34" charset="0"/>
              </a:rPr>
              <a:t>? </a:t>
            </a:r>
          </a:p>
        </p:txBody>
      </p:sp>
    </p:spTree>
    <p:extLst>
      <p:ext uri="{BB962C8B-B14F-4D97-AF65-F5344CB8AC3E}">
        <p14:creationId xmlns:p14="http://schemas.microsoft.com/office/powerpoint/2010/main" val="328347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994616" y="349356"/>
            <a:ext cx="9448800" cy="1101145"/>
          </a:xfrm>
        </p:spPr>
        <p:txBody>
          <a:bodyPr anchor="ctr">
            <a:normAutofit/>
          </a:bodyPr>
          <a:lstStyle/>
          <a:p>
            <a:r>
              <a:rPr lang="en-US" sz="4400" cap="none" spc="300" dirty="0">
                <a:solidFill>
                  <a:schemeClr val="bg1"/>
                </a:solidFill>
              </a:rPr>
              <a:t>What can you do?</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1910993"/>
            <a:ext cx="10744200" cy="4120844"/>
          </a:xfrm>
        </p:spPr>
        <p:txBody>
          <a:bodyPr>
            <a:noAutofit/>
          </a:bodyPr>
          <a:lstStyle/>
          <a:p>
            <a:pPr marL="0" indent="0">
              <a:lnSpc>
                <a:spcPct val="110000"/>
              </a:lnSpc>
              <a:buNone/>
            </a:pPr>
            <a:r>
              <a:rPr lang="en-US" sz="2400" dirty="0"/>
              <a:t>We want to make sure people who cut supports understand they will hurt. </a:t>
            </a:r>
          </a:p>
          <a:p>
            <a:pPr marL="0" indent="0">
              <a:lnSpc>
                <a:spcPct val="110000"/>
              </a:lnSpc>
              <a:buNone/>
            </a:pPr>
            <a:r>
              <a:rPr lang="en-US" sz="2400" b="1" dirty="0">
                <a:latin typeface="+mj-lt"/>
              </a:rPr>
              <a:t>Let leaders know cuts would be devastating</a:t>
            </a:r>
          </a:p>
          <a:p>
            <a:pPr marL="0" indent="0">
              <a:lnSpc>
                <a:spcPct val="110000"/>
              </a:lnSpc>
              <a:buNone/>
            </a:pPr>
            <a:r>
              <a:rPr lang="en-US" sz="2400" dirty="0"/>
              <a:t>Also …</a:t>
            </a:r>
          </a:p>
          <a:p>
            <a:pPr>
              <a:lnSpc>
                <a:spcPct val="110000"/>
              </a:lnSpc>
            </a:pPr>
            <a:r>
              <a:rPr lang="en-US" sz="2400" b="1" dirty="0">
                <a:latin typeface="+mj-lt"/>
              </a:rPr>
              <a:t>Contact the governor</a:t>
            </a:r>
          </a:p>
          <a:p>
            <a:pPr>
              <a:lnSpc>
                <a:spcPct val="110000"/>
              </a:lnSpc>
            </a:pPr>
            <a:r>
              <a:rPr lang="en-US" sz="2400" dirty="0">
                <a:latin typeface="+mj-lt"/>
              </a:rPr>
              <a:t>The Arc of WA action alerts:</a:t>
            </a:r>
            <a:br>
              <a:rPr lang="en-US" sz="2400" dirty="0">
                <a:latin typeface="+mj-lt"/>
              </a:rPr>
            </a:br>
            <a:r>
              <a:rPr lang="en-US" sz="2400" dirty="0">
                <a:latin typeface="+mj-lt"/>
              </a:rPr>
              <a:t>https://arcwa.org/action-center/</a:t>
            </a:r>
            <a:br>
              <a:rPr lang="en-US" sz="2400" dirty="0">
                <a:latin typeface="+mj-lt"/>
              </a:rPr>
            </a:br>
            <a:br>
              <a:rPr lang="en-US" sz="2400" dirty="0">
                <a:latin typeface="+mj-lt"/>
              </a:rPr>
            </a:br>
            <a:endParaRPr lang="en-US" sz="2400" dirty="0">
              <a:latin typeface="+mj-lt"/>
            </a:endParaRPr>
          </a:p>
          <a:p>
            <a:pPr marL="0" indent="0">
              <a:lnSpc>
                <a:spcPct val="110000"/>
              </a:lnSpc>
              <a:buNone/>
            </a:pPr>
            <a:endParaRPr lang="en-US" sz="2400" b="1" dirty="0">
              <a:latin typeface="+mj-lt"/>
            </a:endParaRPr>
          </a:p>
          <a:p>
            <a:pPr marL="0" indent="0">
              <a:lnSpc>
                <a:spcPct val="110000"/>
              </a:lnSpc>
              <a:buNone/>
            </a:pPr>
            <a:endParaRPr lang="en-US" sz="2400" b="1" dirty="0">
              <a:latin typeface="+mj-lt"/>
            </a:endParaRPr>
          </a:p>
        </p:txBody>
      </p:sp>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F945B32-FD1E-401F-9528-349CB1D3B3AE}"/>
              </a:ext>
            </a:extLst>
          </p:cNvPr>
          <p:cNvPicPr>
            <a:picLocks noChangeAspect="1"/>
          </p:cNvPicPr>
          <p:nvPr/>
        </p:nvPicPr>
        <p:blipFill>
          <a:blip r:embed="rId2"/>
          <a:stretch>
            <a:fillRect/>
          </a:stretch>
        </p:blipFill>
        <p:spPr>
          <a:xfrm>
            <a:off x="7046483" y="2987902"/>
            <a:ext cx="4247446" cy="2271941"/>
          </a:xfrm>
          <a:prstGeom prst="rect">
            <a:avLst/>
          </a:prstGeom>
        </p:spPr>
      </p:pic>
      <p:sp>
        <p:nvSpPr>
          <p:cNvPr id="11" name="TextBox 10">
            <a:extLst>
              <a:ext uri="{FF2B5EF4-FFF2-40B4-BE49-F238E27FC236}">
                <a16:creationId xmlns:a16="http://schemas.microsoft.com/office/drawing/2014/main" id="{225387E6-DD47-45CD-A5D0-8B48E2572C1A}"/>
              </a:ext>
            </a:extLst>
          </p:cNvPr>
          <p:cNvSpPr txBox="1"/>
          <p:nvPr/>
        </p:nvSpPr>
        <p:spPr>
          <a:xfrm>
            <a:off x="6895909" y="5662505"/>
            <a:ext cx="4172054" cy="369332"/>
          </a:xfrm>
          <a:prstGeom prst="rect">
            <a:avLst/>
          </a:prstGeom>
          <a:noFill/>
        </p:spPr>
        <p:txBody>
          <a:bodyPr wrap="square" rtlCol="0">
            <a:spAutoFit/>
          </a:bodyPr>
          <a:lstStyle/>
          <a:p>
            <a:r>
              <a:rPr lang="en-US" dirty="0">
                <a:hlinkClick r:id="rId3"/>
              </a:rPr>
              <a:t>https://app.leg.wa.gov/DistrictFinder/</a:t>
            </a:r>
            <a:endParaRPr lang="en-US" dirty="0"/>
          </a:p>
        </p:txBody>
      </p:sp>
    </p:spTree>
    <p:extLst>
      <p:ext uri="{BB962C8B-B14F-4D97-AF65-F5344CB8AC3E}">
        <p14:creationId xmlns:p14="http://schemas.microsoft.com/office/powerpoint/2010/main" val="3157621039"/>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0700C571-846B-4306-AEF1-A2DF61F0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47481-CB39-4864-B768-F78DB23E2EEA}"/>
              </a:ext>
            </a:extLst>
          </p:cNvPr>
          <p:cNvSpPr>
            <a:spLocks noGrp="1"/>
          </p:cNvSpPr>
          <p:nvPr>
            <p:ph type="title"/>
          </p:nvPr>
        </p:nvSpPr>
        <p:spPr>
          <a:xfrm>
            <a:off x="1219201" y="4891405"/>
            <a:ext cx="5168980" cy="1166282"/>
          </a:xfrm>
        </p:spPr>
        <p:txBody>
          <a:bodyPr vert="horz" lIns="0" tIns="0" rIns="0" bIns="0" rtlCol="0" anchor="t">
            <a:normAutofit/>
          </a:bodyPr>
          <a:lstStyle/>
          <a:p>
            <a:r>
              <a:rPr lang="en-US" sz="4000" dirty="0"/>
              <a:t>Stay in touch</a:t>
            </a:r>
          </a:p>
        </p:txBody>
      </p:sp>
      <p:sp>
        <p:nvSpPr>
          <p:cNvPr id="3" name="Content Placeholder 2">
            <a:extLst>
              <a:ext uri="{FF2B5EF4-FFF2-40B4-BE49-F238E27FC236}">
                <a16:creationId xmlns:a16="http://schemas.microsoft.com/office/drawing/2014/main" id="{FC5C76AE-C447-42D3-AA14-3948B8E40220}"/>
              </a:ext>
            </a:extLst>
          </p:cNvPr>
          <p:cNvSpPr>
            <a:spLocks noGrp="1"/>
          </p:cNvSpPr>
          <p:nvPr>
            <p:ph sz="half" idx="1"/>
          </p:nvPr>
        </p:nvSpPr>
        <p:spPr>
          <a:xfrm>
            <a:off x="1022048" y="611160"/>
            <a:ext cx="7028543" cy="5620306"/>
          </a:xfrm>
        </p:spPr>
        <p:txBody>
          <a:bodyPr vert="horz" lIns="0" tIns="0" rIns="0" bIns="0" rtlCol="0" anchor="t">
            <a:noAutofit/>
          </a:bodyPr>
          <a:lstStyle/>
          <a:p>
            <a:pPr marL="0" indent="0">
              <a:buNone/>
            </a:pPr>
            <a:r>
              <a:rPr lang="en-US" sz="2400">
                <a:latin typeface="Calibri"/>
                <a:ea typeface="+mn-lt"/>
                <a:cs typeface="+mn-lt"/>
              </a:rPr>
              <a:t>Sign up for advocacy newsletters, </a:t>
            </a:r>
            <a:r>
              <a:rPr lang="en-US" sz="2400" dirty="0">
                <a:latin typeface="Calibri"/>
                <a:ea typeface="+mn-lt"/>
                <a:cs typeface="+mn-lt"/>
                <a:hlinkClick r:id="rId2"/>
              </a:rPr>
              <a:t>https://signup.e2ma.net/signup/1894973/1898164/</a:t>
            </a:r>
            <a:br>
              <a:rPr lang="en-US" sz="2400" dirty="0">
                <a:latin typeface="Calibri"/>
                <a:ea typeface="+mn-lt"/>
                <a:cs typeface="+mn-lt"/>
              </a:rPr>
            </a:br>
            <a:r>
              <a:rPr lang="en-US" sz="2400" dirty="0">
                <a:latin typeface="Calibri"/>
                <a:ea typeface="+mn-lt"/>
                <a:cs typeface="+mn-lt"/>
              </a:rPr>
              <a:t> </a:t>
            </a:r>
            <a:br>
              <a:rPr lang="en-US" sz="2400" dirty="0">
                <a:latin typeface="Calibri"/>
                <a:ea typeface="+mn-lt"/>
                <a:cs typeface="+mn-lt"/>
              </a:rPr>
            </a:br>
            <a:r>
              <a:rPr lang="en-US" sz="2400">
                <a:latin typeface="Calibri"/>
                <a:cs typeface="Calibri"/>
              </a:rPr>
              <a:t>Advocacy resources:</a:t>
            </a:r>
            <a:endParaRPr lang="en-US" sz="2400" b="1" dirty="0">
              <a:latin typeface="Calibri"/>
              <a:cs typeface="Calibri"/>
            </a:endParaRPr>
          </a:p>
          <a:p>
            <a:pPr lvl="1"/>
            <a:r>
              <a:rPr lang="en-US" sz="2400" dirty="0">
                <a:latin typeface="Calibri"/>
                <a:cs typeface="Calibri"/>
              </a:rPr>
              <a:t>King County Parent and Family Coalition, general advocacy for DD issues</a:t>
            </a:r>
          </a:p>
          <a:p>
            <a:pPr lvl="1"/>
            <a:r>
              <a:rPr lang="en-US" sz="2400" dirty="0">
                <a:latin typeface="Calibri"/>
                <a:cs typeface="Calibri"/>
              </a:rPr>
              <a:t>Community Change Champions, advocacy support for people with disabilities</a:t>
            </a:r>
            <a:br>
              <a:rPr lang="en-US" sz="2400" dirty="0">
                <a:latin typeface="Calibri"/>
              </a:rPr>
            </a:br>
            <a:br>
              <a:rPr lang="en-US" sz="2400" dirty="0">
                <a:latin typeface="Calibri"/>
              </a:rPr>
            </a:br>
            <a:br>
              <a:rPr lang="en-US" sz="2400" dirty="0">
                <a:latin typeface="Calibri"/>
              </a:rPr>
            </a:br>
            <a:endParaRPr lang="en-US" sz="2400" dirty="0">
              <a:latin typeface="Calibri"/>
              <a:cs typeface="Calibri"/>
            </a:endParaRPr>
          </a:p>
          <a:p>
            <a:pPr marL="0" indent="0">
              <a:buNone/>
            </a:pPr>
            <a:endParaRPr lang="en-US" sz="2400" dirty="0">
              <a:latin typeface="Calibri"/>
              <a:cs typeface="Calibri"/>
            </a:endParaRPr>
          </a:p>
        </p:txBody>
      </p:sp>
      <p:sp>
        <p:nvSpPr>
          <p:cNvPr id="14" name="Rectangle 13">
            <a:extLst>
              <a:ext uri="{FF2B5EF4-FFF2-40B4-BE49-F238E27FC236}">
                <a16:creationId xmlns:a16="http://schemas.microsoft.com/office/drawing/2014/main" id="{996D093C-29FB-4E3D-9DBB-F23710957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3000"/>
                </a:schemeClr>
              </a:gs>
              <a:gs pos="32000">
                <a:schemeClr val="accent5">
                  <a:alpha val="72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F13265-BEA0-4856-9FFF-9156F3F52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6">
                  <a:lumMod val="75000"/>
                  <a:alpha val="30000"/>
                </a:schemeClr>
              </a:gs>
              <a:gs pos="71000">
                <a:schemeClr val="accent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3BC056-FC91-4D41-9543-E245FDBE3E1A}"/>
              </a:ext>
            </a:extLst>
          </p:cNvPr>
          <p:cNvSpPr txBox="1"/>
          <p:nvPr/>
        </p:nvSpPr>
        <p:spPr>
          <a:xfrm>
            <a:off x="8752115" y="3018972"/>
            <a:ext cx="33600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b="1" i="0" u="none" strike="noStrike">
                <a:solidFill>
                  <a:srgbClr val="000000"/>
                </a:solidFill>
                <a:latin typeface="Calibri"/>
              </a:rPr>
              <a:t>Ramona Hattendorf</a:t>
            </a:r>
            <a:r>
              <a:rPr lang="en-US" b="0" i="0">
                <a:latin typeface="Calibri"/>
              </a:rPr>
              <a:t>​</a:t>
            </a:r>
            <a:br>
              <a:rPr lang="en-US" b="0" i="0">
                <a:latin typeface="Calibri"/>
              </a:rPr>
            </a:br>
            <a:r>
              <a:rPr lang="en-US" b="1" i="0" u="none" strike="noStrike">
                <a:solidFill>
                  <a:srgbClr val="000000"/>
                </a:solidFill>
                <a:latin typeface="Calibri"/>
              </a:rPr>
              <a:t>Director of Advocacy</a:t>
            </a:r>
            <a:r>
              <a:rPr lang="en-US" b="0" i="0">
                <a:latin typeface="Calibri"/>
              </a:rPr>
              <a:t>​</a:t>
            </a:r>
          </a:p>
          <a:p>
            <a:pPr algn="l" rtl="0"/>
            <a:r>
              <a:rPr lang="en-US" b="0" i="0" u="sng" strike="noStrike">
                <a:solidFill>
                  <a:srgbClr val="338F9A"/>
                </a:solidFill>
                <a:latin typeface="Calibri"/>
                <a:hlinkClick r:id="rId3"/>
              </a:rPr>
              <a:t>rhattendorf@arcofkingcounty.org</a:t>
            </a:r>
            <a:r>
              <a:rPr lang="en-US" b="0" i="0">
                <a:latin typeface="Calibri"/>
              </a:rPr>
              <a:t>​</a:t>
            </a:r>
          </a:p>
          <a:p>
            <a:pPr algn="l" rtl="0"/>
            <a:r>
              <a:rPr lang="en-US" b="0" i="0" u="none" strike="noStrike">
                <a:solidFill>
                  <a:srgbClr val="000000"/>
                </a:solidFill>
                <a:latin typeface="Calibri"/>
              </a:rPr>
              <a:t>206.829.7048 </a:t>
            </a:r>
            <a:endParaRPr lang="en-US"/>
          </a:p>
        </p:txBody>
      </p:sp>
      <p:sp>
        <p:nvSpPr>
          <p:cNvPr id="5" name="TextBox 4">
            <a:extLst>
              <a:ext uri="{FF2B5EF4-FFF2-40B4-BE49-F238E27FC236}">
                <a16:creationId xmlns:a16="http://schemas.microsoft.com/office/drawing/2014/main" id="{14651D5F-507B-47E9-9509-56C5E172AF24}"/>
              </a:ext>
            </a:extLst>
          </p:cNvPr>
          <p:cNvSpPr txBox="1"/>
          <p:nvPr/>
        </p:nvSpPr>
        <p:spPr>
          <a:xfrm>
            <a:off x="8749847" y="609751"/>
            <a:ext cx="3251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b="1" i="0" u="none" strike="noStrike" dirty="0">
                <a:solidFill>
                  <a:srgbClr val="000000"/>
                </a:solidFill>
                <a:latin typeface="Calibri"/>
              </a:rPr>
              <a:t>Robin </a:t>
            </a:r>
            <a:r>
              <a:rPr lang="en-US" b="1" i="0" u="none" strike="noStrike" dirty="0" err="1">
                <a:solidFill>
                  <a:srgbClr val="000000"/>
                </a:solidFill>
                <a:latin typeface="Calibri"/>
              </a:rPr>
              <a:t>Tatsuda</a:t>
            </a:r>
            <a:r>
              <a:rPr lang="en-US" b="0" i="0" dirty="0">
                <a:latin typeface="Calibri"/>
              </a:rPr>
              <a:t>​</a:t>
            </a:r>
          </a:p>
          <a:p>
            <a:pPr algn="l" rtl="0"/>
            <a:r>
              <a:rPr lang="en-US" b="1" i="0" u="none" strike="noStrike" dirty="0">
                <a:solidFill>
                  <a:srgbClr val="000000"/>
                </a:solidFill>
                <a:latin typeface="Calibri"/>
              </a:rPr>
              <a:t>Executive Director</a:t>
            </a:r>
            <a:r>
              <a:rPr lang="en-US" b="1" i="0" dirty="0">
                <a:latin typeface="Calibri"/>
              </a:rPr>
              <a:t>​</a:t>
            </a:r>
          </a:p>
          <a:p>
            <a:pPr algn="l" rtl="0"/>
            <a:r>
              <a:rPr lang="en-US" b="0" i="0" u="sng" strike="noStrike" dirty="0">
                <a:solidFill>
                  <a:srgbClr val="338F9A"/>
                </a:solidFill>
                <a:latin typeface="Calibri"/>
                <a:hlinkClick r:id="rId4"/>
              </a:rPr>
              <a:t>rtatsuda@arcofkingcounty.org</a:t>
            </a:r>
            <a:r>
              <a:rPr lang="en-US" b="0" i="0" dirty="0">
                <a:latin typeface="Calibri"/>
              </a:rPr>
              <a:t>​</a:t>
            </a:r>
          </a:p>
          <a:p>
            <a:pPr algn="l" rtl="0"/>
            <a:r>
              <a:rPr lang="en-US" b="0" i="0" u="none" strike="noStrike" dirty="0">
                <a:solidFill>
                  <a:srgbClr val="000000"/>
                </a:solidFill>
                <a:latin typeface="Calibri"/>
              </a:rPr>
              <a:t>206.829.7011</a:t>
            </a:r>
            <a:endParaRPr lang="en-US" dirty="0"/>
          </a:p>
        </p:txBody>
      </p:sp>
    </p:spTree>
    <p:extLst>
      <p:ext uri="{BB962C8B-B14F-4D97-AF65-F5344CB8AC3E}">
        <p14:creationId xmlns:p14="http://schemas.microsoft.com/office/powerpoint/2010/main" val="38915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AECF16F1-C2CC-427B-ABB0-609540BF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8F5DC5-D134-4FA1-A947-2ADDD1B46323}"/>
              </a:ext>
            </a:extLst>
          </p:cNvPr>
          <p:cNvSpPr>
            <a:spLocks noGrp="1"/>
          </p:cNvSpPr>
          <p:nvPr>
            <p:ph type="title"/>
          </p:nvPr>
        </p:nvSpPr>
        <p:spPr>
          <a:xfrm>
            <a:off x="1140173" y="523137"/>
            <a:ext cx="9444127" cy="1023791"/>
          </a:xfrm>
        </p:spPr>
        <p:txBody>
          <a:bodyPr>
            <a:normAutofit/>
          </a:bodyPr>
          <a:lstStyle/>
          <a:p>
            <a:r>
              <a:rPr lang="en-US" sz="4000" cap="none" spc="300" dirty="0"/>
              <a:t>No Money = Cuts to Supports</a:t>
            </a:r>
          </a:p>
        </p:txBody>
      </p:sp>
      <p:pic>
        <p:nvPicPr>
          <p:cNvPr id="4" name="Graphic 3" descr="Lunch Box">
            <a:extLst>
              <a:ext uri="{FF2B5EF4-FFF2-40B4-BE49-F238E27FC236}">
                <a16:creationId xmlns:a16="http://schemas.microsoft.com/office/drawing/2014/main" id="{79A1F20A-CAF5-4433-9586-11FEDCB6C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8763" y="2178255"/>
            <a:ext cx="1645920" cy="1645920"/>
          </a:xfrm>
          <a:prstGeom prst="rect">
            <a:avLst/>
          </a:prstGeom>
        </p:spPr>
      </p:pic>
      <p:pic>
        <p:nvPicPr>
          <p:cNvPr id="5" name="Graphic 4" descr="Home1">
            <a:extLst>
              <a:ext uri="{FF2B5EF4-FFF2-40B4-BE49-F238E27FC236}">
                <a16:creationId xmlns:a16="http://schemas.microsoft.com/office/drawing/2014/main" id="{409855F7-C399-458B-8859-FD77E62A01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6093" y="2059188"/>
            <a:ext cx="1828800" cy="1828800"/>
          </a:xfrm>
          <a:prstGeom prst="rect">
            <a:avLst/>
          </a:prstGeom>
        </p:spPr>
      </p:pic>
      <p:pic>
        <p:nvPicPr>
          <p:cNvPr id="6" name="Graphic 5" descr="First aid kit">
            <a:extLst>
              <a:ext uri="{FF2B5EF4-FFF2-40B4-BE49-F238E27FC236}">
                <a16:creationId xmlns:a16="http://schemas.microsoft.com/office/drawing/2014/main" id="{9854F2B8-53D2-449B-AF60-68452C6FF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6428" y="2111226"/>
            <a:ext cx="1828800" cy="1828800"/>
          </a:xfrm>
          <a:prstGeom prst="rect">
            <a:avLst/>
          </a:prstGeom>
        </p:spPr>
      </p:pic>
      <p:sp>
        <p:nvSpPr>
          <p:cNvPr id="3" name="Content Placeholder 2">
            <a:extLst>
              <a:ext uri="{FF2B5EF4-FFF2-40B4-BE49-F238E27FC236}">
                <a16:creationId xmlns:a16="http://schemas.microsoft.com/office/drawing/2014/main" id="{60FD1CB5-07A6-4E60-B32A-D2F421E12A9F}"/>
              </a:ext>
            </a:extLst>
          </p:cNvPr>
          <p:cNvSpPr>
            <a:spLocks noGrp="1"/>
          </p:cNvSpPr>
          <p:nvPr>
            <p:ph idx="1"/>
          </p:nvPr>
        </p:nvSpPr>
        <p:spPr>
          <a:xfrm>
            <a:off x="1875083" y="4770734"/>
            <a:ext cx="9950520" cy="1222940"/>
          </a:xfrm>
        </p:spPr>
        <p:txBody>
          <a:bodyPr>
            <a:normAutofit/>
          </a:bodyPr>
          <a:lstStyle/>
          <a:p>
            <a:pPr marL="0" indent="0">
              <a:buNone/>
            </a:pPr>
            <a:r>
              <a:rPr lang="en-US" sz="2400" dirty="0">
                <a:latin typeface="+mj-lt"/>
                <a:ea typeface="Calibri" panose="020F0502020204030204" pitchFamily="34" charset="0"/>
              </a:rPr>
              <a:t>The state relies on money from taxes to pay for </a:t>
            </a:r>
            <a:r>
              <a:rPr lang="en-US" sz="2400" b="1" dirty="0">
                <a:latin typeface="+mj-lt"/>
                <a:ea typeface="Calibri" panose="020F0502020204030204" pitchFamily="34" charset="0"/>
              </a:rPr>
              <a:t>schools</a:t>
            </a:r>
            <a:r>
              <a:rPr lang="en-US" sz="2400" dirty="0">
                <a:latin typeface="+mj-lt"/>
                <a:ea typeface="Calibri" panose="020F0502020204030204" pitchFamily="34" charset="0"/>
              </a:rPr>
              <a:t>, </a:t>
            </a:r>
            <a:br>
              <a:rPr lang="en-US" sz="2400" dirty="0">
                <a:latin typeface="+mj-lt"/>
                <a:ea typeface="Calibri" panose="020F0502020204030204" pitchFamily="34" charset="0"/>
              </a:rPr>
            </a:br>
            <a:r>
              <a:rPr lang="en-US" sz="2400" b="1" dirty="0">
                <a:latin typeface="+mj-lt"/>
                <a:ea typeface="Calibri" panose="020F0502020204030204" pitchFamily="34" charset="0"/>
              </a:rPr>
              <a:t>healthcare</a:t>
            </a:r>
            <a:r>
              <a:rPr lang="en-US" sz="2400" dirty="0">
                <a:latin typeface="+mj-lt"/>
                <a:ea typeface="Calibri" panose="020F0502020204030204" pitchFamily="34" charset="0"/>
              </a:rPr>
              <a:t>, </a:t>
            </a:r>
            <a:r>
              <a:rPr lang="en-US" sz="2400" b="1" dirty="0">
                <a:latin typeface="+mj-lt"/>
                <a:ea typeface="Calibri" panose="020F0502020204030204" pitchFamily="34" charset="0"/>
              </a:rPr>
              <a:t>housing </a:t>
            </a:r>
            <a:r>
              <a:rPr lang="en-US" sz="2400" dirty="0">
                <a:latin typeface="+mj-lt"/>
                <a:ea typeface="Calibri" panose="020F0502020204030204" pitchFamily="34" charset="0"/>
              </a:rPr>
              <a:t>and </a:t>
            </a:r>
            <a:r>
              <a:rPr lang="en-US" sz="2400" b="1" dirty="0">
                <a:latin typeface="+mj-lt"/>
                <a:ea typeface="Calibri" panose="020F0502020204030204" pitchFamily="34" charset="0"/>
              </a:rPr>
              <a:t>food </a:t>
            </a:r>
            <a:r>
              <a:rPr lang="en-US" sz="2400" dirty="0">
                <a:latin typeface="+mj-lt"/>
                <a:ea typeface="Calibri" panose="020F0502020204030204" pitchFamily="34" charset="0"/>
              </a:rPr>
              <a:t>aid, </a:t>
            </a:r>
            <a:r>
              <a:rPr lang="en-US" sz="2400" b="1" dirty="0">
                <a:latin typeface="+mj-lt"/>
                <a:ea typeface="Calibri" panose="020F0502020204030204" pitchFamily="34" charset="0"/>
              </a:rPr>
              <a:t>disability </a:t>
            </a:r>
            <a:r>
              <a:rPr lang="en-US" sz="2400" dirty="0">
                <a:latin typeface="+mj-lt"/>
                <a:ea typeface="Calibri" panose="020F0502020204030204" pitchFamily="34" charset="0"/>
              </a:rPr>
              <a:t>supports, and more </a:t>
            </a:r>
          </a:p>
          <a:p>
            <a:endParaRPr lang="en-US" sz="2400" dirty="0">
              <a:latin typeface="+mj-lt"/>
            </a:endParaRPr>
          </a:p>
        </p:txBody>
      </p:sp>
      <p:sp>
        <p:nvSpPr>
          <p:cNvPr id="20" name="Rectangle 12">
            <a:extLst>
              <a:ext uri="{FF2B5EF4-FFF2-40B4-BE49-F238E27FC236}">
                <a16:creationId xmlns:a16="http://schemas.microsoft.com/office/drawing/2014/main" id="{EF76F1EA-0EE6-4B34-A77D-A4CC7C0AC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4">
            <a:extLst>
              <a:ext uri="{FF2B5EF4-FFF2-40B4-BE49-F238E27FC236}">
                <a16:creationId xmlns:a16="http://schemas.microsoft.com/office/drawing/2014/main" id="{0A717AAF-4D06-4020-A66A-F70EB99EC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Money">
            <a:extLst>
              <a:ext uri="{FF2B5EF4-FFF2-40B4-BE49-F238E27FC236}">
                <a16:creationId xmlns:a16="http://schemas.microsoft.com/office/drawing/2014/main" id="{D9270C97-83E3-4787-BF86-00D640BB4B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86" y="4775395"/>
            <a:ext cx="914400" cy="914400"/>
          </a:xfrm>
          <a:prstGeom prst="rect">
            <a:avLst/>
          </a:prstGeom>
        </p:spPr>
      </p:pic>
      <p:pic>
        <p:nvPicPr>
          <p:cNvPr id="22" name="Graphic 21" descr="No sign">
            <a:extLst>
              <a:ext uri="{FF2B5EF4-FFF2-40B4-BE49-F238E27FC236}">
                <a16:creationId xmlns:a16="http://schemas.microsoft.com/office/drawing/2014/main" id="{3479A3E7-119D-43FC-B4A3-3D34E8939C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0123" y="1721179"/>
            <a:ext cx="2743200" cy="2743200"/>
          </a:xfrm>
          <a:prstGeom prst="rect">
            <a:avLst/>
          </a:prstGeom>
        </p:spPr>
      </p:pic>
      <p:pic>
        <p:nvPicPr>
          <p:cNvPr id="24" name="Graphic 23" descr="Universal access">
            <a:extLst>
              <a:ext uri="{FF2B5EF4-FFF2-40B4-BE49-F238E27FC236}">
                <a16:creationId xmlns:a16="http://schemas.microsoft.com/office/drawing/2014/main" id="{D38426CF-443C-4125-AB65-43A78E1E37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5573" y="2178255"/>
            <a:ext cx="1828800" cy="1829048"/>
          </a:xfrm>
          <a:prstGeom prst="rect">
            <a:avLst/>
          </a:prstGeom>
        </p:spPr>
      </p:pic>
      <p:pic>
        <p:nvPicPr>
          <p:cNvPr id="25" name="Graphic 24" descr="No sign">
            <a:extLst>
              <a:ext uri="{FF2B5EF4-FFF2-40B4-BE49-F238E27FC236}">
                <a16:creationId xmlns:a16="http://schemas.microsoft.com/office/drawing/2014/main" id="{E8913440-6F6F-40E8-8546-867376D57D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19036" y="1744050"/>
            <a:ext cx="2743200" cy="2743200"/>
          </a:xfrm>
          <a:prstGeom prst="rect">
            <a:avLst/>
          </a:prstGeom>
        </p:spPr>
      </p:pic>
      <p:pic>
        <p:nvPicPr>
          <p:cNvPr id="26" name="Graphic 25" descr="No sign">
            <a:extLst>
              <a:ext uri="{FF2B5EF4-FFF2-40B4-BE49-F238E27FC236}">
                <a16:creationId xmlns:a16="http://schemas.microsoft.com/office/drawing/2014/main" id="{E46ADBC4-880D-48EA-9C23-288C5709AC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4940" y="1761122"/>
            <a:ext cx="2743200" cy="2743200"/>
          </a:xfrm>
          <a:prstGeom prst="rect">
            <a:avLst/>
          </a:prstGeom>
        </p:spPr>
      </p:pic>
      <p:pic>
        <p:nvPicPr>
          <p:cNvPr id="31" name="Graphic 30" descr="No sign">
            <a:extLst>
              <a:ext uri="{FF2B5EF4-FFF2-40B4-BE49-F238E27FC236}">
                <a16:creationId xmlns:a16="http://schemas.microsoft.com/office/drawing/2014/main" id="{8778D22E-08FE-4E28-BFDE-767A22B07B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3713" y="1761124"/>
            <a:ext cx="2743200" cy="2743200"/>
          </a:xfrm>
          <a:prstGeom prst="rect">
            <a:avLst/>
          </a:prstGeom>
        </p:spPr>
      </p:pic>
    </p:spTree>
    <p:extLst>
      <p:ext uri="{BB962C8B-B14F-4D97-AF65-F5344CB8AC3E}">
        <p14:creationId xmlns:p14="http://schemas.microsoft.com/office/powerpoint/2010/main" val="703288477"/>
      </p:ext>
    </p:extLst>
  </p:cSld>
  <p:clrMapOvr>
    <a:masterClrMapping/>
  </p:clrMapOvr>
  <mc:AlternateContent xmlns:mc="http://schemas.openxmlformats.org/markup-compatibility/2006" xmlns:p14="http://schemas.microsoft.com/office/powerpoint/2010/main">
    <mc:Choice Requires="p14">
      <p:transition spd="slow" p14:dur="2000" advTm="10538"/>
    </mc:Choice>
    <mc:Fallback xmlns="">
      <p:transition spd="slow" advTm="105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136072" y="803767"/>
            <a:ext cx="5148943" cy="1014535"/>
          </a:xfrm>
        </p:spPr>
        <p:txBody>
          <a:bodyPr anchor="t">
            <a:normAutofit/>
          </a:bodyPr>
          <a:lstStyle/>
          <a:p>
            <a:r>
              <a:rPr lang="en-US" sz="4000" cap="none" spc="300" dirty="0"/>
              <a:t>#IAmNotOptional</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982087" y="1600929"/>
            <a:ext cx="6308333" cy="4996506"/>
          </a:xfrm>
        </p:spPr>
        <p:txBody>
          <a:bodyPr anchor="b">
            <a:noAutofit/>
          </a:bodyPr>
          <a:lstStyle/>
          <a:p>
            <a:r>
              <a:rPr lang="en-US" sz="2400" dirty="0">
                <a:latin typeface="+mj-lt"/>
              </a:rPr>
              <a:t>Not clear what action, if any, will be taken on the CURRENT budget. It has a $1.4 billion gap. </a:t>
            </a:r>
          </a:p>
          <a:p>
            <a:r>
              <a:rPr lang="en-US" sz="2400" dirty="0">
                <a:latin typeface="+mj-lt"/>
              </a:rPr>
              <a:t>Agencies submitted their asks for the NEXT budget to the governor. They were told (again) to identify 15% in savings. </a:t>
            </a:r>
            <a:br>
              <a:rPr lang="en-US" sz="2400" dirty="0">
                <a:latin typeface="+mj-lt"/>
              </a:rPr>
            </a:br>
            <a:r>
              <a:rPr lang="en-US" sz="2400" dirty="0">
                <a:latin typeface="+mj-lt"/>
              </a:rPr>
              <a:t>                   For DDA, that means about </a:t>
            </a:r>
            <a:br>
              <a:rPr lang="en-US" sz="2400" dirty="0">
                <a:latin typeface="+mj-lt"/>
              </a:rPr>
            </a:br>
            <a:r>
              <a:rPr lang="en-US" sz="2400" dirty="0">
                <a:latin typeface="+mj-lt"/>
              </a:rPr>
              <a:t>                     $601 million cut. For ALTSA,</a:t>
            </a:r>
            <a:br>
              <a:rPr lang="en-US" sz="2400" dirty="0">
                <a:latin typeface="+mj-lt"/>
              </a:rPr>
            </a:br>
            <a:r>
              <a:rPr lang="en-US" sz="2400" dirty="0">
                <a:latin typeface="+mj-lt"/>
              </a:rPr>
              <a:t>                       $1.1 billion</a:t>
            </a:r>
          </a:p>
          <a:p>
            <a:pPr marL="0" indent="0">
              <a:buNone/>
            </a:pPr>
            <a:br>
              <a:rPr lang="en-US" sz="2400" dirty="0">
                <a:latin typeface="+mj-lt"/>
              </a:rPr>
            </a:br>
            <a:r>
              <a:rPr lang="en-US" sz="2400" dirty="0">
                <a:latin typeface="+mj-lt"/>
              </a:rPr>
              <a:t>  </a:t>
            </a:r>
            <a:endParaRPr lang="en-US" sz="2400" b="1" dirty="0">
              <a:latin typeface="+mj-lt"/>
            </a:endParaRPr>
          </a:p>
        </p:txBody>
      </p:sp>
      <p:pic>
        <p:nvPicPr>
          <p:cNvPr id="5" name="Graphic 4" descr="Person in wheelchair">
            <a:extLst>
              <a:ext uri="{FF2B5EF4-FFF2-40B4-BE49-F238E27FC236}">
                <a16:creationId xmlns:a16="http://schemas.microsoft.com/office/drawing/2014/main" id="{1295B005-D7E8-4012-A4E8-75E05FE4A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8742" y="1050471"/>
            <a:ext cx="4496493" cy="4496493"/>
          </a:xfrm>
          <a:prstGeom prst="rect">
            <a:avLst/>
          </a:prstGeom>
        </p:spPr>
      </p:pic>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Worried face outline">
            <a:extLst>
              <a:ext uri="{FF2B5EF4-FFF2-40B4-BE49-F238E27FC236}">
                <a16:creationId xmlns:a16="http://schemas.microsoft.com/office/drawing/2014/main" id="{4D97EE27-324D-4EC6-889A-5EF1EF30AC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072" y="4685507"/>
            <a:ext cx="1282932" cy="1282932"/>
          </a:xfrm>
          <a:prstGeom prst="rect">
            <a:avLst/>
          </a:prstGeom>
        </p:spPr>
      </p:pic>
    </p:spTree>
    <p:extLst>
      <p:ext uri="{BB962C8B-B14F-4D97-AF65-F5344CB8AC3E}">
        <p14:creationId xmlns:p14="http://schemas.microsoft.com/office/powerpoint/2010/main" val="2923856043"/>
      </p:ext>
    </p:extLst>
  </p:cSld>
  <p:clrMapOvr>
    <a:masterClrMapping/>
  </p:clrMapOvr>
  <mc:AlternateContent xmlns:mc="http://schemas.openxmlformats.org/markup-compatibility/2006" xmlns:p14="http://schemas.microsoft.com/office/powerpoint/2010/main">
    <mc:Choice Requires="p14">
      <p:transition spd="slow" p14:dur="2000" advTm="13164"/>
    </mc:Choice>
    <mc:Fallback xmlns="">
      <p:transition spd="slow" advTm="131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132113" y="448831"/>
            <a:ext cx="6379029" cy="1556724"/>
          </a:xfrm>
        </p:spPr>
        <p:txBody>
          <a:bodyPr anchor="b">
            <a:normAutofit/>
          </a:bodyPr>
          <a:lstStyle/>
          <a:p>
            <a:r>
              <a:rPr lang="en-US" sz="4000" cap="none" spc="300" dirty="0"/>
              <a:t>It’s Not a Service. </a:t>
            </a:r>
            <a:br>
              <a:rPr lang="en-US" sz="4000" cap="none" spc="300" dirty="0"/>
            </a:br>
            <a:r>
              <a:rPr lang="en-US" sz="4000" cap="none" spc="300" dirty="0"/>
              <a:t>It’s My Life</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94764" y="2312668"/>
            <a:ext cx="4533149" cy="3391241"/>
          </a:xfrm>
        </p:spPr>
        <p:txBody>
          <a:bodyPr anchor="t">
            <a:noAutofit/>
          </a:bodyPr>
          <a:lstStyle/>
          <a:p>
            <a:pPr marL="0" indent="0">
              <a:buNone/>
            </a:pPr>
            <a:r>
              <a:rPr lang="en-US" sz="2400" dirty="0">
                <a:latin typeface="+mj-lt"/>
                <a:ea typeface="Calibri" panose="020F0502020204030204" pitchFamily="34" charset="0"/>
              </a:rPr>
              <a:t>The proposed cut that most alarms us is changing the eligibility requirements for </a:t>
            </a:r>
            <a:br>
              <a:rPr lang="en-US" sz="2400" dirty="0">
                <a:latin typeface="+mj-lt"/>
                <a:ea typeface="Calibri" panose="020F0502020204030204" pitchFamily="34" charset="0"/>
              </a:rPr>
            </a:br>
            <a:r>
              <a:rPr lang="en-US" sz="2400" dirty="0">
                <a:latin typeface="+mj-lt"/>
                <a:ea typeface="Calibri" panose="020F0502020204030204" pitchFamily="34" charset="0"/>
              </a:rPr>
              <a:t>long-term services.</a:t>
            </a:r>
          </a:p>
          <a:p>
            <a:pPr marL="0" indent="0">
              <a:buNone/>
            </a:pPr>
            <a:r>
              <a:rPr lang="en-US" sz="2400" dirty="0">
                <a:latin typeface="+mj-lt"/>
                <a:ea typeface="Calibri" panose="020F0502020204030204" pitchFamily="34" charset="0"/>
              </a:rPr>
              <a:t>That means </a:t>
            </a:r>
            <a:r>
              <a:rPr lang="en-US" sz="2400" b="1" dirty="0">
                <a:latin typeface="+mj-lt"/>
                <a:ea typeface="Calibri" panose="020F0502020204030204" pitchFamily="34" charset="0"/>
              </a:rPr>
              <a:t>people could </a:t>
            </a:r>
            <a:br>
              <a:rPr lang="en-US" sz="2400" b="1" dirty="0">
                <a:latin typeface="+mj-lt"/>
                <a:ea typeface="Calibri" panose="020F0502020204030204" pitchFamily="34" charset="0"/>
              </a:rPr>
            </a:br>
            <a:r>
              <a:rPr lang="en-US" sz="2400" b="1" dirty="0">
                <a:latin typeface="+mj-lt"/>
                <a:ea typeface="Calibri" panose="020F0502020204030204" pitchFamily="34" charset="0"/>
              </a:rPr>
              <a:t>lose the support they need </a:t>
            </a:r>
            <a:r>
              <a:rPr lang="en-US" sz="2400" dirty="0">
                <a:latin typeface="+mj-lt"/>
                <a:ea typeface="Calibri" panose="020F0502020204030204" pitchFamily="34" charset="0"/>
              </a:rPr>
              <a:t>to live in the community</a:t>
            </a:r>
          </a:p>
        </p:txBody>
      </p:sp>
      <p:sp>
        <p:nvSpPr>
          <p:cNvPr id="39" name="Rectangle 38">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Care">
            <a:extLst>
              <a:ext uri="{FF2B5EF4-FFF2-40B4-BE49-F238E27FC236}">
                <a16:creationId xmlns:a16="http://schemas.microsoft.com/office/drawing/2014/main" id="{0CED5999-A286-4F48-82D2-4BF5CFD31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4607" y="810476"/>
            <a:ext cx="4533150" cy="4533150"/>
          </a:xfrm>
          <a:prstGeom prst="rect">
            <a:avLst/>
          </a:prstGeom>
        </p:spPr>
      </p:pic>
      <p:pic>
        <p:nvPicPr>
          <p:cNvPr id="35" name="Graphic 34" descr="No sign">
            <a:extLst>
              <a:ext uri="{FF2B5EF4-FFF2-40B4-BE49-F238E27FC236}">
                <a16:creationId xmlns:a16="http://schemas.microsoft.com/office/drawing/2014/main" id="{1E194540-1A94-4848-B7D6-86C01D4CE8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4457" y="239485"/>
            <a:ext cx="5257596" cy="5257596"/>
          </a:xfrm>
          <a:prstGeom prst="rect">
            <a:avLst/>
          </a:prstGeom>
        </p:spPr>
      </p:pic>
    </p:spTree>
    <p:extLst>
      <p:ext uri="{BB962C8B-B14F-4D97-AF65-F5344CB8AC3E}">
        <p14:creationId xmlns:p14="http://schemas.microsoft.com/office/powerpoint/2010/main" val="1772162073"/>
      </p:ext>
    </p:extLst>
  </p:cSld>
  <p:clrMapOvr>
    <a:masterClrMapping/>
  </p:clrMapOvr>
  <mc:AlternateContent xmlns:mc="http://schemas.openxmlformats.org/markup-compatibility/2006" xmlns:p14="http://schemas.microsoft.com/office/powerpoint/2010/main">
    <mc:Choice Requires="p14">
      <p:transition spd="slow" p14:dur="2000" advTm="12415"/>
    </mc:Choice>
    <mc:Fallback xmlns="">
      <p:transition spd="slow" advTm="124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5D1CE8-D3F3-4B2E-92EA-7CE67F92CB59}"/>
              </a:ext>
            </a:extLst>
          </p:cNvPr>
          <p:cNvSpPr txBox="1"/>
          <p:nvPr/>
        </p:nvSpPr>
        <p:spPr>
          <a:xfrm>
            <a:off x="224071" y="153071"/>
            <a:ext cx="11761099" cy="369332"/>
          </a:xfrm>
          <a:prstGeom prst="rect">
            <a:avLst/>
          </a:prstGeom>
          <a:noFill/>
        </p:spPr>
        <p:txBody>
          <a:bodyPr wrap="square" rtlCol="0">
            <a:spAutoFit/>
          </a:bodyPr>
          <a:lstStyle/>
          <a:p>
            <a:r>
              <a:rPr lang="en-US" sz="1800" kern="1200" dirty="0">
                <a:solidFill>
                  <a:schemeClr val="tx1"/>
                </a:solidFill>
                <a:latin typeface="Calibri" panose="020F0502020204030204" pitchFamily="34" charset="0"/>
                <a:cs typeface="Calibri" panose="020F0502020204030204" pitchFamily="34" charset="0"/>
              </a:rPr>
              <a:t>DDA budget letter: </a:t>
            </a:r>
            <a:r>
              <a:rPr lang="en-US" sz="1800" kern="1200" dirty="0">
                <a:solidFill>
                  <a:schemeClr val="tx1"/>
                </a:solidFill>
                <a:latin typeface="Calibri" panose="020F0502020204030204" pitchFamily="34" charset="0"/>
                <a:cs typeface="Calibri" panose="020F0502020204030204" pitchFamily="34" charset="0"/>
                <a:hlinkClick r:id="rId2"/>
              </a:rPr>
              <a:t>https://arcofkingcountyvoice.blogspot.com/2020/09/dda-budget-request-for-fy-2021-23.html</a:t>
            </a:r>
            <a:endParaRPr lang="en-US" sz="1800" kern="1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98D297C-F6C2-484C-A9DE-CE133A94C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2312" y="969211"/>
            <a:ext cx="10187375" cy="5323403"/>
          </a:xfrm>
          <a:prstGeom prst="rect">
            <a:avLst/>
          </a:prstGeom>
        </p:spPr>
      </p:pic>
    </p:spTree>
    <p:extLst>
      <p:ext uri="{BB962C8B-B14F-4D97-AF65-F5344CB8AC3E}">
        <p14:creationId xmlns:p14="http://schemas.microsoft.com/office/powerpoint/2010/main" val="1859718816"/>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Timeline&#10;&#10;Description automatically generated">
            <a:extLst>
              <a:ext uri="{FF2B5EF4-FFF2-40B4-BE49-F238E27FC236}">
                <a16:creationId xmlns:a16="http://schemas.microsoft.com/office/drawing/2014/main" id="{A112142D-1742-43A8-86C9-9E69FB4F5E7E}"/>
              </a:ext>
            </a:extLst>
          </p:cNvPr>
          <p:cNvPicPr>
            <a:picLocks noChangeAspect="1"/>
          </p:cNvPicPr>
          <p:nvPr/>
        </p:nvPicPr>
        <p:blipFill>
          <a:blip r:embed="rId2"/>
          <a:stretch>
            <a:fillRect/>
          </a:stretch>
        </p:blipFill>
        <p:spPr>
          <a:xfrm>
            <a:off x="104020" y="1550998"/>
            <a:ext cx="11863008" cy="3719718"/>
          </a:xfrm>
          <a:prstGeom prst="rect">
            <a:avLst/>
          </a:prstGeom>
        </p:spPr>
      </p:pic>
      <p:sp>
        <p:nvSpPr>
          <p:cNvPr id="2" name="TextBox 1">
            <a:extLst>
              <a:ext uri="{FF2B5EF4-FFF2-40B4-BE49-F238E27FC236}">
                <a16:creationId xmlns:a16="http://schemas.microsoft.com/office/drawing/2014/main" id="{413122A7-C46B-43E8-A66B-94E01CB41805}"/>
              </a:ext>
            </a:extLst>
          </p:cNvPr>
          <p:cNvSpPr txBox="1"/>
          <p:nvPr/>
        </p:nvSpPr>
        <p:spPr>
          <a:xfrm>
            <a:off x="537098" y="335654"/>
            <a:ext cx="11501021" cy="369332"/>
          </a:xfrm>
          <a:prstGeom prst="rect">
            <a:avLst/>
          </a:prstGeom>
          <a:noFill/>
        </p:spPr>
        <p:txBody>
          <a:bodyPr wrap="square" rtlCol="0">
            <a:spAutoFit/>
          </a:bodyPr>
          <a:lstStyle/>
          <a:p>
            <a:r>
              <a:rPr lang="en-US" sz="1800" kern="1200" dirty="0">
                <a:solidFill>
                  <a:schemeClr val="tx1"/>
                </a:solidFill>
                <a:latin typeface="Calibri" panose="020F0502020204030204" pitchFamily="34" charset="0"/>
                <a:cs typeface="Calibri" panose="020F0502020204030204" pitchFamily="34" charset="0"/>
              </a:rPr>
              <a:t>ALTSA budget letter: </a:t>
            </a:r>
            <a:r>
              <a:rPr lang="en-US" sz="1800" kern="1200" dirty="0">
                <a:solidFill>
                  <a:schemeClr val="tx1"/>
                </a:solidFill>
                <a:latin typeface="Calibri" panose="020F0502020204030204" pitchFamily="34" charset="0"/>
                <a:cs typeface="Calibri" panose="020F0502020204030204" pitchFamily="34" charset="0"/>
                <a:hlinkClick r:id="rId3"/>
              </a:rPr>
              <a:t>https://arcofkingcountyvoice.blogspot.com/2020/09/altsa-budget-request-for-fy-2021-23.html</a:t>
            </a:r>
            <a:endParaRPr lang="en-US" sz="1800" kern="1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DBCDB66-A550-4960-A440-028EFAA59417}"/>
              </a:ext>
            </a:extLst>
          </p:cNvPr>
          <p:cNvSpPr txBox="1"/>
          <p:nvPr/>
        </p:nvSpPr>
        <p:spPr>
          <a:xfrm>
            <a:off x="7577091" y="3012376"/>
            <a:ext cx="3093868" cy="646331"/>
          </a:xfrm>
          <a:prstGeom prst="rect">
            <a:avLst/>
          </a:prstGeom>
          <a:noFill/>
        </p:spPr>
        <p:txBody>
          <a:bodyPr wrap="square" rtlCol="0">
            <a:spAutoFit/>
          </a:bodyPr>
          <a:lstStyle/>
          <a:p>
            <a:r>
              <a:rPr lang="en-US" sz="1800" b="1" kern="1200" dirty="0">
                <a:solidFill>
                  <a:schemeClr val="tx1"/>
                </a:solidFill>
                <a:latin typeface="+mn-lt"/>
                <a:ea typeface="+mn-ea"/>
                <a:cs typeface="+mn-cs"/>
              </a:rPr>
              <a:t>ALTSA says 12,000 clients would lose service</a:t>
            </a:r>
          </a:p>
        </p:txBody>
      </p:sp>
    </p:spTree>
    <p:extLst>
      <p:ext uri="{BB962C8B-B14F-4D97-AF65-F5344CB8AC3E}">
        <p14:creationId xmlns:p14="http://schemas.microsoft.com/office/powerpoint/2010/main" val="4291255022"/>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85F05-C8E6-4F6B-ACA9-F511A0AF1A04}"/>
              </a:ext>
            </a:extLst>
          </p:cNvPr>
          <p:cNvSpPr/>
          <p:nvPr/>
        </p:nvSpPr>
        <p:spPr>
          <a:xfrm>
            <a:off x="838560" y="702721"/>
            <a:ext cx="10537010" cy="5034199"/>
          </a:xfrm>
          <a:prstGeom prst="rect">
            <a:avLst/>
          </a:prstGeom>
        </p:spPr>
        <p:txBody>
          <a:bodyPr wrap="square">
            <a:spAutoFit/>
          </a:bodyPr>
          <a:lstStyle/>
          <a:p>
            <a:r>
              <a:rPr lang="en-US" sz="4000" b="1" spc="300" dirty="0">
                <a:latin typeface="+mj-lt"/>
                <a:ea typeface="Calibri" panose="020F0502020204030204" pitchFamily="34" charset="0"/>
              </a:rPr>
              <a:t>For People with Disabilities, </a:t>
            </a:r>
            <a:br>
              <a:rPr lang="en-US" sz="4000" b="1" spc="300" dirty="0">
                <a:latin typeface="+mj-lt"/>
                <a:ea typeface="Calibri" panose="020F0502020204030204" pitchFamily="34" charset="0"/>
              </a:rPr>
            </a:br>
            <a:r>
              <a:rPr lang="en-US" sz="4000" b="1" spc="300" dirty="0">
                <a:latin typeface="+mj-lt"/>
                <a:ea typeface="Calibri" panose="020F0502020204030204" pitchFamily="34" charset="0"/>
              </a:rPr>
              <a:t>This Could Mean:</a:t>
            </a:r>
            <a:br>
              <a:rPr lang="en-US" sz="3200" b="1" dirty="0">
                <a:latin typeface="+mj-lt"/>
                <a:ea typeface="Calibri" panose="020F0502020204030204" pitchFamily="34" charset="0"/>
              </a:rPr>
            </a:br>
            <a:endParaRPr lang="en-US" sz="2000" b="1" dirty="0">
              <a:latin typeface="+mj-lt"/>
              <a:ea typeface="Calibri" panose="020F0502020204030204" pitchFamily="34" charset="0"/>
            </a:endParaRPr>
          </a:p>
          <a:p>
            <a:pPr marL="342900" indent="-342900">
              <a:lnSpc>
                <a:spcPct val="105000"/>
              </a:lnSpc>
              <a:spcAft>
                <a:spcPts val="800"/>
              </a:spcAft>
              <a:buFont typeface="Symbol" panose="05050102010706020507" pitchFamily="18" charset="2"/>
              <a:buChar char=""/>
            </a:pPr>
            <a:r>
              <a:rPr lang="en-US" sz="2400" dirty="0">
                <a:ea typeface="Times New Roman" panose="02020603050405020304" pitchFamily="18" charset="0"/>
              </a:rPr>
              <a:t>Losing your job, and connections to friends</a:t>
            </a:r>
            <a:endParaRPr lang="en-US" sz="2400" dirty="0"/>
          </a:p>
          <a:p>
            <a:pPr marL="342900" lvl="0" indent="-342900">
              <a:lnSpc>
                <a:spcPct val="105000"/>
              </a:lnSpc>
              <a:spcBef>
                <a:spcPts val="0"/>
              </a:spcBef>
              <a:spcAft>
                <a:spcPts val="800"/>
              </a:spcAft>
              <a:buFont typeface="Symbol" panose="05050102010706020507" pitchFamily="18" charset="2"/>
              <a:buChar char=""/>
            </a:pPr>
            <a:r>
              <a:rPr lang="en-US" sz="2400" dirty="0">
                <a:effectLst/>
                <a:latin typeface="+mj-lt"/>
                <a:ea typeface="Times New Roman" panose="02020603050405020304" pitchFamily="18" charset="0"/>
              </a:rPr>
              <a:t>Losing mobility, and being </a:t>
            </a:r>
            <a:r>
              <a:rPr lang="en-US" sz="2400" dirty="0">
                <a:latin typeface="+mj-lt"/>
                <a:ea typeface="Times New Roman" panose="02020603050405020304" pitchFamily="18" charset="0"/>
              </a:rPr>
              <a:t>hospitalized</a:t>
            </a:r>
          </a:p>
          <a:p>
            <a:pPr marL="342900" indent="-342900">
              <a:lnSpc>
                <a:spcPct val="105000"/>
              </a:lnSpc>
              <a:spcAft>
                <a:spcPts val="800"/>
              </a:spcAft>
              <a:buFont typeface="Symbol" panose="05050102010706020507" pitchFamily="18" charset="2"/>
              <a:buChar char=""/>
            </a:pPr>
            <a:r>
              <a:rPr lang="en-US" sz="2400" dirty="0">
                <a:ea typeface="Times New Roman" panose="02020603050405020304" pitchFamily="18" charset="0"/>
              </a:rPr>
              <a:t>Losing your home, because you can’t live </a:t>
            </a:r>
            <a:br>
              <a:rPr lang="en-US" sz="2400" dirty="0">
                <a:ea typeface="Times New Roman" panose="02020603050405020304" pitchFamily="18" charset="0"/>
              </a:rPr>
            </a:br>
            <a:r>
              <a:rPr lang="en-US" sz="2400" dirty="0">
                <a:ea typeface="Times New Roman" panose="02020603050405020304" pitchFamily="18" charset="0"/>
              </a:rPr>
              <a:t>independently </a:t>
            </a:r>
            <a:endParaRPr lang="en-US" sz="2400" dirty="0">
              <a:effectLst/>
              <a:latin typeface="+mj-lt"/>
              <a:ea typeface="Times New Roman" panose="02020603050405020304" pitchFamily="18" charset="0"/>
            </a:endParaRPr>
          </a:p>
          <a:p>
            <a:pPr lvl="0">
              <a:lnSpc>
                <a:spcPct val="105000"/>
              </a:lnSpc>
              <a:spcBef>
                <a:spcPts val="0"/>
              </a:spcBef>
              <a:spcAft>
                <a:spcPts val="800"/>
              </a:spcAft>
            </a:pPr>
            <a:r>
              <a:rPr lang="en-US" sz="2400" dirty="0">
                <a:effectLst/>
                <a:latin typeface="+mj-lt"/>
                <a:ea typeface="Times New Roman" panose="02020603050405020304" pitchFamily="18" charset="0"/>
              </a:rPr>
              <a:t>More people may experience </a:t>
            </a:r>
            <a:r>
              <a:rPr lang="en-US" sz="2400" b="1" dirty="0">
                <a:effectLst/>
                <a:latin typeface="+mj-lt"/>
                <a:ea typeface="Times New Roman" panose="02020603050405020304" pitchFamily="18" charset="0"/>
              </a:rPr>
              <a:t>health crisis</a:t>
            </a:r>
          </a:p>
          <a:p>
            <a:pPr lvl="0">
              <a:lnSpc>
                <a:spcPct val="105000"/>
              </a:lnSpc>
              <a:spcBef>
                <a:spcPts val="0"/>
              </a:spcBef>
              <a:spcAft>
                <a:spcPts val="800"/>
              </a:spcAft>
            </a:pPr>
            <a:r>
              <a:rPr lang="en-US" sz="2400" dirty="0">
                <a:latin typeface="+mj-lt"/>
              </a:rPr>
              <a:t>More families may face </a:t>
            </a:r>
            <a:r>
              <a:rPr lang="en-US" sz="2400" b="1" dirty="0">
                <a:latin typeface="+mj-lt"/>
              </a:rPr>
              <a:t>economic crises </a:t>
            </a:r>
            <a:br>
              <a:rPr lang="en-US" sz="2400" dirty="0">
                <a:latin typeface="+mj-lt"/>
              </a:rPr>
            </a:br>
            <a:endParaRPr lang="en-US" sz="1200" dirty="0">
              <a:effectLst/>
              <a:latin typeface="+mj-lt"/>
            </a:endParaRPr>
          </a:p>
          <a:p>
            <a:r>
              <a:rPr lang="en-US" sz="2400" dirty="0">
                <a:latin typeface="+mj-lt"/>
                <a:ea typeface="Calibri" panose="020F0502020204030204" pitchFamily="34" charset="0"/>
              </a:rPr>
              <a:t>Community supports are a lifeline</a:t>
            </a:r>
          </a:p>
        </p:txBody>
      </p:sp>
      <p:pic>
        <p:nvPicPr>
          <p:cNvPr id="6" name="Graphic 5" descr="Exclamation mark">
            <a:extLst>
              <a:ext uri="{FF2B5EF4-FFF2-40B4-BE49-F238E27FC236}">
                <a16:creationId xmlns:a16="http://schemas.microsoft.com/office/drawing/2014/main" id="{7C80660E-F8D4-4F5E-AB96-E62F726FC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6499" y="2097832"/>
            <a:ext cx="2660325" cy="2944157"/>
          </a:xfrm>
          <a:prstGeom prst="rect">
            <a:avLst/>
          </a:prstGeom>
        </p:spPr>
      </p:pic>
      <p:pic>
        <p:nvPicPr>
          <p:cNvPr id="14" name="Graphic 13" descr="Worried face outline">
            <a:extLst>
              <a:ext uri="{FF2B5EF4-FFF2-40B4-BE49-F238E27FC236}">
                <a16:creationId xmlns:a16="http://schemas.microsoft.com/office/drawing/2014/main" id="{C233AFA0-EF54-490C-89C3-FCCDE8B18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0891" y="1605569"/>
            <a:ext cx="3646862" cy="3646862"/>
          </a:xfrm>
          <a:prstGeom prst="rect">
            <a:avLst/>
          </a:prstGeom>
        </p:spPr>
      </p:pic>
    </p:spTree>
    <p:extLst>
      <p:ext uri="{BB962C8B-B14F-4D97-AF65-F5344CB8AC3E}">
        <p14:creationId xmlns:p14="http://schemas.microsoft.com/office/powerpoint/2010/main" val="2659634437"/>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F22A83-3D05-4CB0-A762-1C8D694DCCE3}"/>
              </a:ext>
            </a:extLst>
          </p:cNvPr>
          <p:cNvPicPr>
            <a:picLocks noChangeAspect="1"/>
          </p:cNvPicPr>
          <p:nvPr/>
        </p:nvPicPr>
        <p:blipFill rotWithShape="1">
          <a:blip r:embed="rId2"/>
          <a:srcRect b="881"/>
          <a:stretch/>
        </p:blipFill>
        <p:spPr>
          <a:xfrm>
            <a:off x="20" y="10"/>
            <a:ext cx="12191979" cy="6857990"/>
          </a:xfrm>
          <a:prstGeom prst="rect">
            <a:avLst/>
          </a:prstGeom>
        </p:spPr>
      </p:pic>
    </p:spTree>
    <p:extLst>
      <p:ext uri="{BB962C8B-B14F-4D97-AF65-F5344CB8AC3E}">
        <p14:creationId xmlns:p14="http://schemas.microsoft.com/office/powerpoint/2010/main" val="725870143"/>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2A2441"/>
      </a:dk2>
      <a:lt2>
        <a:srgbClr val="E4E8E2"/>
      </a:lt2>
      <a:accent1>
        <a:srgbClr val="944DC3"/>
      </a:accent1>
      <a:accent2>
        <a:srgbClr val="5945B5"/>
      </a:accent2>
      <a:accent3>
        <a:srgbClr val="4D68C3"/>
      </a:accent3>
      <a:accent4>
        <a:srgbClr val="3B88B1"/>
      </a:accent4>
      <a:accent5>
        <a:srgbClr val="46B3AB"/>
      </a:accent5>
      <a:accent6>
        <a:srgbClr val="3BB178"/>
      </a:accent6>
      <a:hlink>
        <a:srgbClr val="338F9A"/>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E22F953632744B89363D4D1389BB88" ma:contentTypeVersion="13" ma:contentTypeDescription="Create a new document." ma:contentTypeScope="" ma:versionID="feabab90741228514b27a3d637d8ff0a">
  <xsd:schema xmlns:xsd="http://www.w3.org/2001/XMLSchema" xmlns:xs="http://www.w3.org/2001/XMLSchema" xmlns:p="http://schemas.microsoft.com/office/2006/metadata/properties" xmlns:ns3="f7cf5430-3ce8-4817-b980-aa098421954f" xmlns:ns4="9b8b8c88-2931-442a-9176-ed1e31b76824" targetNamespace="http://schemas.microsoft.com/office/2006/metadata/properties" ma:root="true" ma:fieldsID="ad493311949a80d865919de3648149f9" ns3:_="" ns4:_="">
    <xsd:import namespace="f7cf5430-3ce8-4817-b980-aa098421954f"/>
    <xsd:import namespace="9b8b8c88-2931-442a-9176-ed1e31b768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f5430-3ce8-4817-b980-aa09842195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b8c88-2931-442a-9176-ed1e31b768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70D3AD-ADA3-4830-9E7C-C0DCB1793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f5430-3ce8-4817-b980-aa098421954f"/>
    <ds:schemaRef ds:uri="9b8b8c88-2931-442a-9176-ed1e31b76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889A51-2391-4008-8EBD-D467460AF600}">
  <ds:schemaRefs>
    <ds:schemaRef ds:uri="http://schemas.microsoft.com/sharepoint/v3/contenttype/forms"/>
  </ds:schemaRefs>
</ds:datastoreItem>
</file>

<file path=customXml/itemProps3.xml><?xml version="1.0" encoding="utf-8"?>
<ds:datastoreItem xmlns:ds="http://schemas.openxmlformats.org/officeDocument/2006/customXml" ds:itemID="{359FAC51-56B1-474A-B1C6-B4AB6E9DBA98}">
  <ds:schemaRefs>
    <ds:schemaRef ds:uri="9b8b8c88-2931-442a-9176-ed1e31b76824"/>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f7cf5430-3ce8-4817-b980-aa098421954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309</TotalTime>
  <Words>1317</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Aharoni</vt:lpstr>
      <vt:lpstr>Arial</vt:lpstr>
      <vt:lpstr>Avenir Next LT Pro</vt:lpstr>
      <vt:lpstr>Avenir Next LT Pro Light</vt:lpstr>
      <vt:lpstr>Calibri</vt:lpstr>
      <vt:lpstr>Calibri Light</vt:lpstr>
      <vt:lpstr>Symbol</vt:lpstr>
      <vt:lpstr>Wingdings</vt:lpstr>
      <vt:lpstr>GradientRiseVTI</vt:lpstr>
      <vt:lpstr>PowerPoint Presentation</vt:lpstr>
      <vt:lpstr>Washington has a BIG budget gap</vt:lpstr>
      <vt:lpstr>No Money = Cuts to Supports</vt:lpstr>
      <vt:lpstr>#IAmNotOptional</vt:lpstr>
      <vt:lpstr>It’s Not a Service.  It’s My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Help?</vt:lpstr>
      <vt:lpstr>Is There Help?</vt:lpstr>
      <vt:lpstr>Value of safety nets</vt:lpstr>
      <vt:lpstr>We Need Your Help</vt:lpstr>
      <vt:lpstr>Some Talking points</vt:lpstr>
      <vt:lpstr>Some Talking points</vt:lpstr>
      <vt:lpstr>What can you do?</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Hattendorf</dc:creator>
  <cp:lastModifiedBy>Ramona Hattendorf</cp:lastModifiedBy>
  <cp:revision>18</cp:revision>
  <dcterms:created xsi:type="dcterms:W3CDTF">2020-10-20T01:20:55Z</dcterms:created>
  <dcterms:modified xsi:type="dcterms:W3CDTF">2020-11-05T00:11:29Z</dcterms:modified>
</cp:coreProperties>
</file>